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6" r:id="rId17"/>
    <p:sldId id="277" r:id="rId18"/>
    <p:sldId id="275" r:id="rId19"/>
    <p:sldId id="27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3E9"/>
    <a:srgbClr val="E9F4EA"/>
    <a:srgbClr val="E3F1E5"/>
    <a:srgbClr val="EAF5EC"/>
    <a:srgbClr val="E2F1E4"/>
    <a:srgbClr val="E5F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809" autoAdjust="0"/>
  </p:normalViewPr>
  <p:slideViewPr>
    <p:cSldViewPr snapToGrid="0">
      <p:cViewPr varScale="1">
        <p:scale>
          <a:sx n="109" d="100"/>
          <a:sy n="109" d="100"/>
        </p:scale>
        <p:origin x="5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F30AF-D714-3D93-B1A3-93A325768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113F90-FD07-2810-5A5F-B9A8A1761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44CE0-110B-6F53-52F5-E0DABD43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2E2BB7-7608-FF51-1B04-21034904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974C5B-B645-FC0A-9F0C-76CF928C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810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A497D-0DBD-E5AA-1895-51B433DB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DF96AE-9A25-57CE-BF65-9A223D5ED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5BA3C6-3175-CAA5-BBA4-39B32D58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374ADD-B354-90D1-D2D2-EA9F2AB7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D866C-1184-6B68-E626-67A9C8A3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78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C70537-241B-54C4-6A33-6669B26905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47EF5F-AA59-95ED-1CAC-B4FC7B8A6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1975D5-A59F-4790-9062-B890B5A1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9F0DD-6FAF-71D3-2B93-25ABD8C2F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450563-CAE8-A855-4627-7BFD53BE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700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4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76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9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28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83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22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88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7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7DE16-C790-0C34-0991-84329E72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7FBA5-5949-E144-9101-FD3CF1388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DAB4C-8F15-0342-8566-7BF44F9C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60999-5AF0-8EC5-C4B0-983AFD3C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758F8-E77B-3224-CBD7-7748976D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64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10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13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0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DD857-9746-58C3-9DA1-D16D41792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FBEB3-F531-325E-BEC1-827A2913E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3EA8AF-B597-E87A-A0D3-6E45851F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B6D24-EF02-BFBE-F768-7167D004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D5F5B0-8C72-3462-BFCD-58DC31B9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5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0E49E-EB68-18B7-C541-A78658F6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FB9D8-894E-112D-E8B4-FBD3124FE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DC51F8-3A4B-AAB1-81C0-4F8B1735E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A2F15B-D911-E33E-1CE0-93C2267E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04B112-269B-896C-C455-6E5E2414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42A7FA-1EF0-9A05-9532-21D39400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68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98DA3-3DC0-CE38-32DE-5B89857EB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62BA53-48A7-A02C-8238-DE860B42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FA51ED-ACBD-9791-39F2-9A44FB756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D9A515-E8F3-D169-57FC-15CC02583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D01C14-D7E6-795C-69E8-B1415955A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BD7600-DEBD-1E75-E4CD-A309ADC3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7F5EA0-B115-5C65-59E6-25452110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38E18E-9123-F7DE-31ED-4B921AAD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45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C0C3B-E757-989A-0E04-861B4F15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FAADAD-A97C-1564-87B2-4FEC450E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330954-017B-97AD-814B-6EB5DD6E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2D037A-F684-676B-9916-7FBFE949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015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2E8900-86BF-C2E3-68AB-8FBEA282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043BF8-9D4F-4592-C160-39D8F0CB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C5DB7E-5297-C8B1-FCEA-631A1C2E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36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C1996-49D1-3FC1-BE22-C34FFE1F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594D6-7B1A-66CB-141B-ED61159C8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B1B30C-463B-61A5-C590-D81F7AD29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23005C-4F2D-EC92-A887-81BE90191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8475A7-62C5-27D9-67FE-4EF3286A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4A7416-DB26-74E9-22BC-0EE2B755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45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CDB5E-006B-BB98-F6D6-52192B64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9F2560-6B31-4B59-3623-94D06A8E4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6BFB07-6371-098E-E07C-34AAB18AA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84CCA3-32DC-C9F3-25BD-1C5BB176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3316F1-48C5-A3E1-2324-C0790C40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2A1EF4-03C4-A684-BDA7-BB2A0478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88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1F633C-0AB1-4512-846A-9D94555D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707E1-D4C7-8889-29AE-E68CB4E1D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132B82-ECC2-1842-F322-6DFAD3B85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08AEB5-9E0D-43BE-A691-F22E4D91B8E5}" type="datetimeFigureOut">
              <a:rPr lang="zh-CN" altLang="en-US" smtClean="0"/>
              <a:t>2025-01-06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87F780-C0B4-0F8E-A1C0-7E598906F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D81C7C-06AF-A9D1-BA8B-29D12A80A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EE370D-FC61-46D9-BE3C-38DEA0BBD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3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9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556" y="-276437"/>
            <a:ext cx="12909550" cy="740579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tretch>
              <a:fillRect t="-2202" b="-2202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34155" y="5380990"/>
            <a:ext cx="12489180" cy="1477010"/>
            <a:chOff x="0" y="0"/>
            <a:chExt cx="4816593" cy="5835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83590"/>
            </a:xfrm>
            <a:custGeom>
              <a:avLst/>
              <a:gdLst/>
              <a:ahLst/>
              <a:cxnLst/>
              <a:rect l="l" t="t" r="r" b="b"/>
              <a:pathLst>
                <a:path w="4816592" h="583590">
                  <a:moveTo>
                    <a:pt x="0" y="0"/>
                  </a:moveTo>
                  <a:lnTo>
                    <a:pt x="4816592" y="0"/>
                  </a:lnTo>
                  <a:lnTo>
                    <a:pt x="4816592" y="583590"/>
                  </a:lnTo>
                  <a:lnTo>
                    <a:pt x="0" y="583590"/>
                  </a:lnTo>
                  <a:close/>
                </a:path>
              </a:pathLst>
            </a:custGeom>
            <a:gradFill rotWithShape="1">
              <a:gsLst>
                <a:gs pos="0">
                  <a:srgbClr val="00BF63">
                    <a:alpha val="100000"/>
                  </a:srgbClr>
                </a:gs>
                <a:gs pos="100000">
                  <a:srgbClr val="3C76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6312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54050"/>
            <a:ext cx="12574693" cy="50800"/>
            <a:chOff x="0" y="0"/>
            <a:chExt cx="4816593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2543"/>
            </a:xfrm>
            <a:custGeom>
              <a:avLst/>
              <a:gdLst/>
              <a:ahLst/>
              <a:cxnLst/>
              <a:rect l="l" t="t" r="r" b="b"/>
              <a:pathLst>
                <a:path w="4816592" h="12543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00BF63">
                    <a:alpha val="100000"/>
                  </a:srgbClr>
                </a:gs>
                <a:gs pos="100000">
                  <a:srgbClr val="3C76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6016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46819" y="1752600"/>
            <a:ext cx="8098363" cy="16764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714"/>
              </a:lnSpc>
            </a:pPr>
            <a:r>
              <a:rPr lang="zh-CN" altLang="en-US" sz="4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基于深度学习的植物病害检测模型设计与移动应用系统开发实现</a:t>
            </a:r>
            <a:endParaRPr lang="en-US" sz="40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559794" y="1"/>
            <a:ext cx="2976241" cy="725947"/>
            <a:chOff x="0" y="0"/>
            <a:chExt cx="5952482" cy="1451895"/>
          </a:xfrm>
        </p:grpSpPr>
        <p:sp>
          <p:nvSpPr>
            <p:cNvPr id="29" name="Freeform 29"/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26360" b="-299713"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0185"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43" name="Group 17">
            <a:extLst>
              <a:ext uri="{FF2B5EF4-FFF2-40B4-BE49-F238E27FC236}">
                <a16:creationId xmlns:a16="http://schemas.microsoft.com/office/drawing/2014/main" id="{3B25759C-BB3D-0E39-C66C-3095A61387AA}"/>
              </a:ext>
            </a:extLst>
          </p:cNvPr>
          <p:cNvGrpSpPr/>
          <p:nvPr/>
        </p:nvGrpSpPr>
        <p:grpSpPr>
          <a:xfrm>
            <a:off x="2997308" y="5637921"/>
            <a:ext cx="2412731" cy="585079"/>
            <a:chOff x="0" y="0"/>
            <a:chExt cx="953178" cy="231142"/>
          </a:xfrm>
        </p:grpSpPr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C852EEDC-ED3B-B615-1F4E-5E59D2048652}"/>
                </a:ext>
              </a:extLst>
            </p:cNvPr>
            <p:cNvSpPr/>
            <p:nvPr/>
          </p:nvSpPr>
          <p:spPr>
            <a:xfrm>
              <a:off x="0" y="0"/>
              <a:ext cx="953178" cy="231142"/>
            </a:xfrm>
            <a:custGeom>
              <a:avLst/>
              <a:gdLst/>
              <a:ahLst/>
              <a:cxnLst/>
              <a:rect l="l" t="t" r="r" b="b"/>
              <a:pathLst>
                <a:path w="953178" h="231142">
                  <a:moveTo>
                    <a:pt x="115571" y="0"/>
                  </a:moveTo>
                  <a:lnTo>
                    <a:pt x="837607" y="0"/>
                  </a:lnTo>
                  <a:cubicBezTo>
                    <a:pt x="868258" y="0"/>
                    <a:pt x="897654" y="12176"/>
                    <a:pt x="919328" y="33850"/>
                  </a:cubicBezTo>
                  <a:cubicBezTo>
                    <a:pt x="941001" y="55524"/>
                    <a:pt x="953178" y="84920"/>
                    <a:pt x="953178" y="115571"/>
                  </a:cubicBezTo>
                  <a:lnTo>
                    <a:pt x="953178" y="115571"/>
                  </a:lnTo>
                  <a:cubicBezTo>
                    <a:pt x="953178" y="179399"/>
                    <a:pt x="901435" y="231142"/>
                    <a:pt x="837607" y="231142"/>
                  </a:cubicBezTo>
                  <a:lnTo>
                    <a:pt x="115571" y="231142"/>
                  </a:lnTo>
                  <a:cubicBezTo>
                    <a:pt x="51743" y="231142"/>
                    <a:pt x="0" y="179399"/>
                    <a:pt x="0" y="115571"/>
                  </a:cubicBezTo>
                  <a:lnTo>
                    <a:pt x="0" y="115571"/>
                  </a:lnTo>
                  <a:cubicBezTo>
                    <a:pt x="0" y="51743"/>
                    <a:pt x="51743" y="0"/>
                    <a:pt x="1155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F63">
                    <a:alpha val="100000"/>
                  </a:srgbClr>
                </a:gs>
                <a:gs pos="100000">
                  <a:srgbClr val="3C76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5" name="TextBox 19">
              <a:extLst>
                <a:ext uri="{FF2B5EF4-FFF2-40B4-BE49-F238E27FC236}">
                  <a16:creationId xmlns:a16="http://schemas.microsoft.com/office/drawing/2014/main" id="{763480BA-2722-F7AC-0D30-A8FDAF272624}"/>
                </a:ext>
              </a:extLst>
            </p:cNvPr>
            <p:cNvSpPr txBox="1"/>
            <p:nvPr/>
          </p:nvSpPr>
          <p:spPr>
            <a:xfrm>
              <a:off x="0" y="-104775"/>
              <a:ext cx="953178" cy="3359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46" name="Group 20">
            <a:extLst>
              <a:ext uri="{FF2B5EF4-FFF2-40B4-BE49-F238E27FC236}">
                <a16:creationId xmlns:a16="http://schemas.microsoft.com/office/drawing/2014/main" id="{ECF22806-0C56-56B4-C150-77C69E9E47CD}"/>
              </a:ext>
            </a:extLst>
          </p:cNvPr>
          <p:cNvGrpSpPr/>
          <p:nvPr/>
        </p:nvGrpSpPr>
        <p:grpSpPr>
          <a:xfrm>
            <a:off x="6553051" y="5637921"/>
            <a:ext cx="2412731" cy="585079"/>
            <a:chOff x="0" y="0"/>
            <a:chExt cx="953178" cy="231142"/>
          </a:xfrm>
        </p:grpSpPr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06576DB3-02A0-330E-0E5F-CAC405515BC0}"/>
                </a:ext>
              </a:extLst>
            </p:cNvPr>
            <p:cNvSpPr/>
            <p:nvPr/>
          </p:nvSpPr>
          <p:spPr>
            <a:xfrm>
              <a:off x="0" y="0"/>
              <a:ext cx="953178" cy="231142"/>
            </a:xfrm>
            <a:custGeom>
              <a:avLst/>
              <a:gdLst/>
              <a:ahLst/>
              <a:cxnLst/>
              <a:rect l="l" t="t" r="r" b="b"/>
              <a:pathLst>
                <a:path w="953178" h="231142">
                  <a:moveTo>
                    <a:pt x="115571" y="0"/>
                  </a:moveTo>
                  <a:lnTo>
                    <a:pt x="837607" y="0"/>
                  </a:lnTo>
                  <a:cubicBezTo>
                    <a:pt x="868258" y="0"/>
                    <a:pt x="897654" y="12176"/>
                    <a:pt x="919328" y="33850"/>
                  </a:cubicBezTo>
                  <a:cubicBezTo>
                    <a:pt x="941001" y="55524"/>
                    <a:pt x="953178" y="84920"/>
                    <a:pt x="953178" y="115571"/>
                  </a:cubicBezTo>
                  <a:lnTo>
                    <a:pt x="953178" y="115571"/>
                  </a:lnTo>
                  <a:cubicBezTo>
                    <a:pt x="953178" y="179399"/>
                    <a:pt x="901435" y="231142"/>
                    <a:pt x="837607" y="231142"/>
                  </a:cubicBezTo>
                  <a:lnTo>
                    <a:pt x="115571" y="231142"/>
                  </a:lnTo>
                  <a:cubicBezTo>
                    <a:pt x="51743" y="231142"/>
                    <a:pt x="0" y="179399"/>
                    <a:pt x="0" y="115571"/>
                  </a:cubicBezTo>
                  <a:lnTo>
                    <a:pt x="0" y="115571"/>
                  </a:lnTo>
                  <a:cubicBezTo>
                    <a:pt x="0" y="51743"/>
                    <a:pt x="51743" y="0"/>
                    <a:pt x="1155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F63">
                    <a:alpha val="100000"/>
                  </a:srgbClr>
                </a:gs>
                <a:gs pos="100000">
                  <a:srgbClr val="3C76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2E7C20BE-C85B-ADAC-3375-DA97DA5E2639}"/>
                </a:ext>
              </a:extLst>
            </p:cNvPr>
            <p:cNvSpPr txBox="1"/>
            <p:nvPr/>
          </p:nvSpPr>
          <p:spPr>
            <a:xfrm>
              <a:off x="0" y="-104775"/>
              <a:ext cx="953178" cy="3359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49" name="TextBox 24">
            <a:extLst>
              <a:ext uri="{FF2B5EF4-FFF2-40B4-BE49-F238E27FC236}">
                <a16:creationId xmlns:a16="http://schemas.microsoft.com/office/drawing/2014/main" id="{084BEB0F-BF53-B69E-75C7-E35425A0C621}"/>
              </a:ext>
            </a:extLst>
          </p:cNvPr>
          <p:cNvSpPr txBox="1"/>
          <p:nvPr/>
        </p:nvSpPr>
        <p:spPr>
          <a:xfrm>
            <a:off x="3054822" y="5748504"/>
            <a:ext cx="2355218" cy="300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r>
              <a:rPr lang="zh-CN" altLang="en-US" sz="192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姓名</a:t>
            </a:r>
            <a:r>
              <a:rPr lang="en-US" sz="192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92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徐晨翔</a:t>
            </a:r>
            <a:endParaRPr lang="en-US" sz="192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TextBox 25">
            <a:extLst>
              <a:ext uri="{FF2B5EF4-FFF2-40B4-BE49-F238E27FC236}">
                <a16:creationId xmlns:a16="http://schemas.microsoft.com/office/drawing/2014/main" id="{EB26073E-76D6-80BB-A773-0C8CA0DB147D}"/>
              </a:ext>
            </a:extLst>
          </p:cNvPr>
          <p:cNvSpPr txBox="1"/>
          <p:nvPr/>
        </p:nvSpPr>
        <p:spPr>
          <a:xfrm>
            <a:off x="6581808" y="5748505"/>
            <a:ext cx="2355218" cy="30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r>
              <a:rPr lang="zh-CN" altLang="en-US" sz="1923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指导教师</a:t>
            </a:r>
            <a:r>
              <a:rPr lang="en-US" sz="1923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923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俞成海</a:t>
            </a:r>
            <a:endParaRPr lang="en-US" sz="1923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EE939663-80B0-E31C-2BA8-4823E5C1740B}"/>
              </a:ext>
            </a:extLst>
          </p:cNvPr>
          <p:cNvSpPr txBox="1"/>
          <p:nvPr/>
        </p:nvSpPr>
        <p:spPr>
          <a:xfrm>
            <a:off x="3436408" y="3527989"/>
            <a:ext cx="5319183" cy="6114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244"/>
              </a:lnSpc>
              <a:defRPr/>
            </a:pPr>
            <a:r>
              <a:rPr lang="zh-CN" altLang="en-US" sz="2400" b="1">
                <a:solidFill>
                  <a:srgbClr val="474545"/>
                </a:solidFill>
                <a:latin typeface="Calibri"/>
              </a:rPr>
              <a:t>专业名称：</a:t>
            </a:r>
            <a:r>
              <a:rPr lang="en-US" altLang="zh-CN" sz="2400" b="1">
                <a:solidFill>
                  <a:srgbClr val="474545"/>
                </a:solidFill>
                <a:latin typeface="Calibri"/>
              </a:rPr>
              <a:t>21</a:t>
            </a:r>
            <a:r>
              <a:rPr lang="zh-CN" altLang="en-US" sz="2400" b="1">
                <a:solidFill>
                  <a:srgbClr val="474545"/>
                </a:solidFill>
                <a:latin typeface="Calibri"/>
              </a:rPr>
              <a:t>计算机科学与技术</a:t>
            </a:r>
            <a:endParaRPr lang="en-US" sz="2400" b="1">
              <a:solidFill>
                <a:srgbClr val="474545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902F6B-67B9-DEC9-8E3D-F93AB1106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">
            <a:extLst>
              <a:ext uri="{FF2B5EF4-FFF2-40B4-BE49-F238E27FC236}">
                <a16:creationId xmlns:a16="http://schemas.microsoft.com/office/drawing/2014/main" id="{C063CFBE-C617-1BF2-AEDD-8996F8D705BF}"/>
              </a:ext>
            </a:extLst>
          </p:cNvPr>
          <p:cNvSpPr txBox="1"/>
          <p:nvPr/>
        </p:nvSpPr>
        <p:spPr>
          <a:xfrm>
            <a:off x="11062075" y="6132360"/>
            <a:ext cx="69682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DFZongYiW5-B5" panose="040B0509000000000000" pitchFamily="81" charset="-120"/>
                <a:ea typeface="DFZongYiW5-B5" panose="040B0509000000000000" pitchFamily="81" charset="-120"/>
                <a:cs typeface="+mn-cs"/>
              </a:rPr>
              <a:t>04</a:t>
            </a: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字由点字倔强黑" panose="00020600040101010101" charset="-122"/>
                <a:ea typeface="+mn-ea"/>
                <a:cs typeface="+mn-cs"/>
              </a:rPr>
              <a:t>.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A2C5E8E9-0D42-DCF3-F39A-F1C061CFD318}"/>
              </a:ext>
            </a:extLst>
          </p:cNvPr>
          <p:cNvSpPr/>
          <p:nvPr/>
        </p:nvSpPr>
        <p:spPr>
          <a:xfrm flipV="1">
            <a:off x="2190750" y="547818"/>
            <a:ext cx="956815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EE2C96A4-039C-867B-3518-B9952CCEB742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0346EA96-E102-1A4F-B228-969BA9B1B4F6}"/>
              </a:ext>
            </a:extLst>
          </p:cNvPr>
          <p:cNvSpPr txBox="1"/>
          <p:nvPr/>
        </p:nvSpPr>
        <p:spPr>
          <a:xfrm>
            <a:off x="433099" y="259301"/>
            <a:ext cx="3580101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研究方法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A0CD0753-755C-B050-8092-D5048F9ED50E}"/>
              </a:ext>
            </a:extLst>
          </p:cNvPr>
          <p:cNvSpPr txBox="1"/>
          <p:nvPr/>
        </p:nvSpPr>
        <p:spPr>
          <a:xfrm>
            <a:off x="433098" y="1603396"/>
            <a:ext cx="6875750" cy="4990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0" b="1">
                <a:solidFill>
                  <a:srgbClr val="E3F1E5"/>
                </a:solidFill>
                <a:latin typeface="黑体" panose="02010609060101010101" pitchFamily="49" charset="-122"/>
                <a:ea typeface="思源黑体" panose="020B0500000000000000"/>
              </a:rPr>
              <a:t> </a:t>
            </a:r>
            <a:endParaRPr kumimoji="0" lang="en-US" altLang="zh-CN" sz="100" b="1" i="0" u="none" strike="noStrike" kern="1200" cap="none" spc="0" normalizeH="0" baseline="0" noProof="0">
              <a:ln>
                <a:noFill/>
              </a:ln>
              <a:solidFill>
                <a:srgbClr val="E3F1E5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选择合适的模型进行训练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lang="en-US" altLang="zh-CN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	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在卷积神经网络方面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，将选择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ResNet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MobileNet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DenseNet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等经典架构进行对比。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ResNet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凭借残差连接有效解决了深层网络的梯度消失问题，在复杂场景下表现优异；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MobileNet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以其轻量化结构适合移动端部署，能够在保持较高检测精度的同时减少计算成本；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DenseNet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通过特征传递机制，减少冗余参数，适合小样本病害检测任务。</a:t>
            </a:r>
            <a:b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</a:b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	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在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Transformer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模型方面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，将重点评估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Vision Transformer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ViT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）和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Swin Transformer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。在大规模数据集上的优异表现表明，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Transformer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架构在视觉任务中具有强大的特征提取和多目标检测能力。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ViT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通过自注意力机制捕捉病害区域的全局特征，适合复杂背景和多目标任务；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Swin Transformer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采用分层滑动窗口机制，能够有效提升病害检测的精度和稳定性。</a:t>
            </a: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7F9D6B27-6582-D9AC-6CDB-F9D0B43BB8EA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DBEEF10-3236-3F98-17D1-5B58D72716E6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1E691D34-D778-0A77-4FB8-F93E280364F5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CED3C5F9-0A4C-5887-2F1D-7992095F413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552D7D96-18EB-A03B-65EF-6E941108311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728C190A-6B71-00BF-B399-5FBFFD8FFFB8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3">
            <a:extLst>
              <a:ext uri="{FF2B5EF4-FFF2-40B4-BE49-F238E27FC236}">
                <a16:creationId xmlns:a16="http://schemas.microsoft.com/office/drawing/2014/main" id="{709973C1-2197-BBEE-444D-950D4FF15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99" y="1014804"/>
            <a:ext cx="5370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二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.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深度学习模型的构建与训练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思源黑体" panose="020B0500000000000000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C76D61A-AE65-7FC4-B987-4666C2AB0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34" y="3881482"/>
            <a:ext cx="4277367" cy="214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49B6C8-0305-F897-DF77-B1A83857F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1534" y="827466"/>
            <a:ext cx="3790133" cy="23190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7FB6B7-FC5B-B340-F2C4-056292E9993F}"/>
              </a:ext>
            </a:extLst>
          </p:cNvPr>
          <p:cNvSpPr txBox="1"/>
          <p:nvPr/>
        </p:nvSpPr>
        <p:spPr>
          <a:xfrm>
            <a:off x="9615091" y="3129631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MobileNet V1</a:t>
            </a:r>
          </a:p>
        </p:txBody>
      </p:sp>
    </p:spTree>
    <p:extLst>
      <p:ext uri="{BB962C8B-B14F-4D97-AF65-F5344CB8AC3E}">
        <p14:creationId xmlns:p14="http://schemas.microsoft.com/office/powerpoint/2010/main" val="257371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02057-3E2B-5BB8-3D07-19EA2DD7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">
            <a:extLst>
              <a:ext uri="{FF2B5EF4-FFF2-40B4-BE49-F238E27FC236}">
                <a16:creationId xmlns:a16="http://schemas.microsoft.com/office/drawing/2014/main" id="{7232EE49-B51C-63BF-0EE7-E6F1B3EF23C5}"/>
              </a:ext>
            </a:extLst>
          </p:cNvPr>
          <p:cNvSpPr txBox="1"/>
          <p:nvPr/>
        </p:nvSpPr>
        <p:spPr>
          <a:xfrm>
            <a:off x="11062075" y="6132360"/>
            <a:ext cx="69682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DFZongYiW5-B5" panose="040B0509000000000000" pitchFamily="81" charset="-120"/>
                <a:ea typeface="DFZongYiW5-B5" panose="040B0509000000000000" pitchFamily="81" charset="-120"/>
                <a:cs typeface="+mn-cs"/>
              </a:rPr>
              <a:t>04</a:t>
            </a: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字由点字倔强黑" panose="00020600040101010101" charset="-122"/>
                <a:ea typeface="+mn-ea"/>
                <a:cs typeface="+mn-cs"/>
              </a:rPr>
              <a:t>.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F7060320-4779-E621-8420-0672A153249F}"/>
              </a:ext>
            </a:extLst>
          </p:cNvPr>
          <p:cNvSpPr/>
          <p:nvPr/>
        </p:nvSpPr>
        <p:spPr>
          <a:xfrm flipV="1">
            <a:off x="2190750" y="547818"/>
            <a:ext cx="956815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A2A0CD81-7497-F940-C4A1-98BA2DBE908E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260D2BE-C310-33F8-4FBB-2D42EC5A4842}"/>
              </a:ext>
            </a:extLst>
          </p:cNvPr>
          <p:cNvSpPr txBox="1"/>
          <p:nvPr/>
        </p:nvSpPr>
        <p:spPr>
          <a:xfrm>
            <a:off x="433099" y="259301"/>
            <a:ext cx="3580101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研究方法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76D5F25F-3868-4F7B-C0FA-03AED8F98158}"/>
              </a:ext>
            </a:extLst>
          </p:cNvPr>
          <p:cNvSpPr txBox="1"/>
          <p:nvPr/>
        </p:nvSpPr>
        <p:spPr>
          <a:xfrm>
            <a:off x="433098" y="1588824"/>
            <a:ext cx="6412202" cy="5290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1" i="0" u="none" strike="noStrike" kern="1200" cap="none" spc="0" normalizeH="0" baseline="0" noProof="0">
                <a:ln>
                  <a:noFill/>
                </a:ln>
                <a:solidFill>
                  <a:srgbClr val="E3F1E5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 </a:t>
            </a: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00" b="1" i="0" u="none" strike="noStrike" kern="1200" cap="none" spc="0" normalizeH="0" baseline="0" noProof="0">
                <a:ln>
                  <a:noFill/>
                </a:ln>
                <a:solidFill>
                  <a:srgbClr val="E7F3E9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 </a:t>
            </a: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模型优化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本研究将通过迁移学习、数据增强和模型压缩等方式，进一步提升模型性能。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迁移学习将成为优化过程中的重要策略，通过在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ImageNet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等大型数据集上预训练模型，再在植物病害数据集上进行微调，使模型能够更快收敛并提升检测精度。此外，通过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L2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正则化和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Dropout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等正则化技术，减少模型复杂度，有效防止过拟合。</a:t>
            </a:r>
            <a:b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</a:b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	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模型剪枝和量化也是轻量化处理的核心环节。剪枝将移除对检测结果贡献较小的神经元或网络层，从而减少模型的参数量；量化将模型权重从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32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位浮点数转换为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8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位整数，进一步降低存储需求和计算成本。在此基础上，知识蒸馏将复杂模型的知识迁移到轻量级学生模型，使其在减少体积的同时保持较高的检测精度。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0B565444-7983-2914-0FEF-9A03BED84C5C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BFC27A7-0966-EC98-EB8B-8FD524F7BDF7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45025EAB-C47A-2C60-E7D4-142F4B6A2AC6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07FD16A2-A5B6-72D8-F6FA-F404FB6B8B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A07023FC-32D6-938B-6514-C6B32C85C5B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FC5CF23B-A114-18DD-CED3-F6B9167BE5D7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3">
            <a:extLst>
              <a:ext uri="{FF2B5EF4-FFF2-40B4-BE49-F238E27FC236}">
                <a16:creationId xmlns:a16="http://schemas.microsoft.com/office/drawing/2014/main" id="{A228BA59-CC7E-F815-7301-1A8B844E1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99" y="1014804"/>
            <a:ext cx="5370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二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.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深度学习模型的构建与训练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思源黑体" panose="020B0500000000000000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83F85-53D3-C4C2-2B98-94A35E35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625" y="4026955"/>
            <a:ext cx="4608910" cy="20471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B96443-A79C-D3AA-5FCF-C73257C6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91" y="960059"/>
            <a:ext cx="4608910" cy="24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2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F99AE-26DB-08F4-69E1-6D884B1CD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">
            <a:extLst>
              <a:ext uri="{FF2B5EF4-FFF2-40B4-BE49-F238E27FC236}">
                <a16:creationId xmlns:a16="http://schemas.microsoft.com/office/drawing/2014/main" id="{50D3D067-6233-EF84-FD56-5C6F65BC93F8}"/>
              </a:ext>
            </a:extLst>
          </p:cNvPr>
          <p:cNvSpPr txBox="1"/>
          <p:nvPr/>
        </p:nvSpPr>
        <p:spPr>
          <a:xfrm>
            <a:off x="11062075" y="6132360"/>
            <a:ext cx="69682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DFZongYiW5-B5" panose="040B0509000000000000" pitchFamily="81" charset="-120"/>
                <a:ea typeface="DFZongYiW5-B5" panose="040B0509000000000000" pitchFamily="81" charset="-120"/>
                <a:cs typeface="+mn-cs"/>
              </a:rPr>
              <a:t>04</a:t>
            </a: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字由点字倔强黑" panose="00020600040101010101" charset="-122"/>
                <a:ea typeface="+mn-ea"/>
                <a:cs typeface="+mn-cs"/>
              </a:rPr>
              <a:t>.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66EA91E2-A1A4-F92F-0618-E290D28A793D}"/>
              </a:ext>
            </a:extLst>
          </p:cNvPr>
          <p:cNvSpPr/>
          <p:nvPr/>
        </p:nvSpPr>
        <p:spPr>
          <a:xfrm flipV="1">
            <a:off x="2190750" y="547818"/>
            <a:ext cx="956815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EF3149DF-E809-CD7C-409A-A061A0EEE128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1900C15-9D61-09B2-C69E-810E162C2F52}"/>
              </a:ext>
            </a:extLst>
          </p:cNvPr>
          <p:cNvSpPr txBox="1"/>
          <p:nvPr/>
        </p:nvSpPr>
        <p:spPr>
          <a:xfrm>
            <a:off x="433099" y="259301"/>
            <a:ext cx="3580101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研究方法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89D2C679-AB20-D552-0C5C-555D590CDD35}"/>
              </a:ext>
            </a:extLst>
          </p:cNvPr>
          <p:cNvSpPr txBox="1"/>
          <p:nvPr/>
        </p:nvSpPr>
        <p:spPr>
          <a:xfrm>
            <a:off x="433098" y="1588825"/>
            <a:ext cx="5367808" cy="5290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1" i="0" u="none" strike="noStrike" kern="1200" cap="none" spc="0" normalizeH="0" baseline="0" noProof="0">
                <a:ln>
                  <a:noFill/>
                </a:ln>
                <a:solidFill>
                  <a:srgbClr val="E3F1E5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 </a:t>
            </a:r>
          </a:p>
          <a:p>
            <a:pPr marR="0" lvl="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00" b="1" i="0" u="none" strike="noStrike" kern="1200" cap="none" spc="0" normalizeH="0" baseline="0" noProof="0">
                <a:ln>
                  <a:noFill/>
                </a:ln>
                <a:solidFill>
                  <a:srgbClr val="E7F3E9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 </a:t>
            </a: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小程序系统开发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优化完成后，模型将导出为轻量化的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ONNX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格式，以便部署至微信小程序中，实现病害检测的实际应用。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在系统开发方面，将使用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uni-app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等框架构建小程序前端界面，用户能够通过简单的交互界面上传作物图像，模型将在后台完成病害检测并返回结果。系统将支持图像拍摄上传、实时检测和结果反馈等功能，用户能够快速获得病害诊断信息。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系统还将具备病害历史记录管理功能，帮助用户追踪病害的发展情况。此外，小程序将支持离线运行，通过将模型直接集成至移动设备，实现田间无网络环境下的离线病害检测。</a:t>
            </a: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A8403C39-8882-D7D3-6090-2F80439EA2A4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914DD5BC-828E-E08A-512F-9F8BEBF5FB8A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1B893F3F-4A47-C8C3-2AA3-5854E5FF8A72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86087DEF-DB3E-7B63-A469-69A36FBA3E3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5F933EAB-CDB5-14A7-6071-A01B8F20307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D2E80C6C-4B8E-ADBB-3C6C-D5A9E92B9514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3">
            <a:extLst>
              <a:ext uri="{FF2B5EF4-FFF2-40B4-BE49-F238E27FC236}">
                <a16:creationId xmlns:a16="http://schemas.microsoft.com/office/drawing/2014/main" id="{4B68EA21-B438-FE94-A90C-6B25D836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99" y="1014804"/>
            <a:ext cx="5370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三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.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移动端部署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思源黑体" panose="020B0500000000000000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CF2A09-3AAB-B4D7-3761-EE88A364E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5092" y="2185940"/>
            <a:ext cx="5924361" cy="30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83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427A7-C466-5F7A-7815-A9D0BAAE1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">
            <a:extLst>
              <a:ext uri="{FF2B5EF4-FFF2-40B4-BE49-F238E27FC236}">
                <a16:creationId xmlns:a16="http://schemas.microsoft.com/office/drawing/2014/main" id="{25FDF369-64AC-BF57-E359-825B9303433B}"/>
              </a:ext>
            </a:extLst>
          </p:cNvPr>
          <p:cNvSpPr txBox="1"/>
          <p:nvPr/>
        </p:nvSpPr>
        <p:spPr>
          <a:xfrm>
            <a:off x="11062075" y="6132360"/>
            <a:ext cx="69682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DFZongYiW5-B5" panose="040B0509000000000000" pitchFamily="81" charset="-120"/>
                <a:ea typeface="DFZongYiW5-B5" panose="040B0509000000000000" pitchFamily="81" charset="-120"/>
                <a:cs typeface="+mn-cs"/>
              </a:rPr>
              <a:t>05</a:t>
            </a: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字由点字倔强黑" panose="00020600040101010101" charset="-122"/>
                <a:ea typeface="+mn-ea"/>
                <a:cs typeface="+mn-cs"/>
              </a:rPr>
              <a:t>.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0A0889F6-3776-C9D0-0A4A-3A2960F9721F}"/>
              </a:ext>
            </a:extLst>
          </p:cNvPr>
          <p:cNvSpPr/>
          <p:nvPr/>
        </p:nvSpPr>
        <p:spPr>
          <a:xfrm flipV="1">
            <a:off x="2190750" y="547818"/>
            <a:ext cx="956815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052F7007-4C38-29EE-2D3C-EA787324E290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5C12BC19-52E5-524F-3177-00FAE92DE2E0}"/>
              </a:ext>
            </a:extLst>
          </p:cNvPr>
          <p:cNvSpPr txBox="1"/>
          <p:nvPr/>
        </p:nvSpPr>
        <p:spPr>
          <a:xfrm>
            <a:off x="433099" y="259301"/>
            <a:ext cx="3580101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预期结果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5680F1C4-BC5D-77D9-F2A3-D2F11D1C52E5}"/>
              </a:ext>
            </a:extLst>
          </p:cNvPr>
          <p:cNvSpPr txBox="1"/>
          <p:nvPr/>
        </p:nvSpPr>
        <p:spPr>
          <a:xfrm>
            <a:off x="663575" y="955943"/>
            <a:ext cx="10254327" cy="505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00" b="1">
                <a:solidFill>
                  <a:srgbClr val="E3F1E5"/>
                </a:solidFill>
                <a:latin typeface="黑体" panose="02010609060101010101" pitchFamily="49" charset="-122"/>
                <a:ea typeface="思源黑体" panose="020B0500000000000000"/>
              </a:rPr>
              <a:t> </a:t>
            </a:r>
            <a:endParaRPr kumimoji="0" lang="en-US" altLang="zh-CN" sz="100" b="1" i="0" u="none" strike="noStrike" kern="1200" cap="none" spc="0" normalizeH="0" baseline="0" noProof="0">
              <a:ln>
                <a:noFill/>
              </a:ln>
              <a:solidFill>
                <a:srgbClr val="E3F1E5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数据集</a:t>
            </a:r>
            <a:b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本研究将构建涵盖五种以上主要农作物病害的高质量图像数据集。所有图像均会进行专业标注，包括病害类型、病变区域以及病害程度等细粒度标签，为后续模型训练提供精确的监督信息。最终，经过清洗和增强后的数据集将成为植物病害检测的重要资源，为后续的模型研究与扩展应用奠定坚实基础。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植物病害检测模型</a:t>
            </a:r>
            <a:b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本项目将研发适用于移动端部署的深度学习模型。首先，基于卷积神经网络架构，对比多种主流网络，借助迁移学习和数据增强在植物病害数据集上进行针对性微调；然后，对模型进行轻量化优化，确保在资源受限的移动设备上也能实现实时推理。最终模型将具备对多种病害类型的高精度识别和健壮性，且在推理速度与模型大小上达到可实际应用的水平。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  <a:p>
            <a:pPr marL="342900" indent="-342900" defTabSz="7200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移动应用</a:t>
            </a:r>
            <a:b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在应用层面，将面向微信小程序实现农田病害检测功能，用户只需通过手机拍照或上传图像，即可实时获得病害识别结果和防控建议。应用支持断网使用。同时还将设计简洁的用户交互界面，集成病害历史记录管理与统计分析模块，使农业生产者能追踪病害趋势并及时采取防控措施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0B1E673C-9E38-2ADA-2309-B71402C0F4E4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62E6A9CE-D522-ED59-2F55-49667A20FFD0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2052C4A6-989B-D1FF-FA52-8127D1D83BA7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EA291863-6C92-2F43-55F0-4CD6BDD0CB7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261F2EBD-B234-C756-235F-567CF56F6EF8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B68CC317-FAD6-1169-3CE6-20ED1170A2BE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09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13993"/>
            <a:ext cx="12192000" cy="1944007"/>
            <a:chOff x="0" y="0"/>
            <a:chExt cx="4816593" cy="768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68003"/>
            </a:xfrm>
            <a:custGeom>
              <a:avLst/>
              <a:gdLst/>
              <a:ahLst/>
              <a:cxnLst/>
              <a:rect l="l" t="t" r="r" b="b"/>
              <a:pathLst>
                <a:path w="4816592" h="768003">
                  <a:moveTo>
                    <a:pt x="0" y="0"/>
                  </a:moveTo>
                  <a:lnTo>
                    <a:pt x="4816592" y="0"/>
                  </a:lnTo>
                  <a:lnTo>
                    <a:pt x="4816592" y="768003"/>
                  </a:lnTo>
                  <a:lnTo>
                    <a:pt x="0" y="768003"/>
                  </a:lnTo>
                  <a:close/>
                </a:path>
              </a:pathLst>
            </a:custGeom>
            <a:solidFill>
              <a:srgbClr val="FDFFFB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79657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2192000" cy="4913993"/>
          </a:xfrm>
          <a:custGeom>
            <a:avLst/>
            <a:gdLst/>
            <a:ahLst/>
            <a:cxnLst/>
            <a:rect l="l" t="t" r="r" b="b"/>
            <a:pathLst>
              <a:path w="18288000" h="7370990">
                <a:moveTo>
                  <a:pt x="0" y="0"/>
                </a:moveTo>
                <a:lnTo>
                  <a:pt x="18288000" y="0"/>
                </a:lnTo>
                <a:lnTo>
                  <a:pt x="18288000" y="7370990"/>
                </a:lnTo>
                <a:lnTo>
                  <a:pt x="0" y="7370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</a:extLst>
            </a:blip>
            <a:stretch>
              <a:fillRect l="-2236" t="-34552" b="-34552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6" name="Group 6"/>
          <p:cNvGrpSpPr/>
          <p:nvPr/>
        </p:nvGrpSpPr>
        <p:grpSpPr>
          <a:xfrm>
            <a:off x="3287706" y="5489140"/>
            <a:ext cx="2411947" cy="445329"/>
            <a:chOff x="0" y="0"/>
            <a:chExt cx="2017122" cy="372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7122" cy="372431"/>
            </a:xfrm>
            <a:custGeom>
              <a:avLst/>
              <a:gdLst/>
              <a:ahLst/>
              <a:cxnLst/>
              <a:rect l="l" t="t" r="r" b="b"/>
              <a:pathLst>
                <a:path w="2017122" h="372431">
                  <a:moveTo>
                    <a:pt x="1813922" y="0"/>
                  </a:moveTo>
                  <a:cubicBezTo>
                    <a:pt x="1926146" y="0"/>
                    <a:pt x="2017122" y="83371"/>
                    <a:pt x="2017122" y="186215"/>
                  </a:cubicBezTo>
                  <a:cubicBezTo>
                    <a:pt x="2017122" y="289059"/>
                    <a:pt x="1926146" y="372431"/>
                    <a:pt x="1813922" y="372431"/>
                  </a:cubicBezTo>
                  <a:lnTo>
                    <a:pt x="203200" y="372431"/>
                  </a:lnTo>
                  <a:cubicBezTo>
                    <a:pt x="90976" y="372431"/>
                    <a:pt x="0" y="289059"/>
                    <a:pt x="0" y="186215"/>
                  </a:cubicBezTo>
                  <a:cubicBezTo>
                    <a:pt x="0" y="833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7AC9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17122" cy="4010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84691" y="5489140"/>
            <a:ext cx="2619604" cy="445329"/>
            <a:chOff x="0" y="0"/>
            <a:chExt cx="2190786" cy="372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90786" cy="372431"/>
            </a:xfrm>
            <a:custGeom>
              <a:avLst/>
              <a:gdLst/>
              <a:ahLst/>
              <a:cxnLst/>
              <a:rect l="l" t="t" r="r" b="b"/>
              <a:pathLst>
                <a:path w="2190786" h="372431">
                  <a:moveTo>
                    <a:pt x="1987586" y="0"/>
                  </a:moveTo>
                  <a:cubicBezTo>
                    <a:pt x="2099811" y="0"/>
                    <a:pt x="2190786" y="83371"/>
                    <a:pt x="2190786" y="186215"/>
                  </a:cubicBezTo>
                  <a:cubicBezTo>
                    <a:pt x="2190786" y="289059"/>
                    <a:pt x="2099811" y="372431"/>
                    <a:pt x="1987586" y="372431"/>
                  </a:cubicBezTo>
                  <a:lnTo>
                    <a:pt x="203200" y="372431"/>
                  </a:lnTo>
                  <a:cubicBezTo>
                    <a:pt x="90976" y="372431"/>
                    <a:pt x="0" y="289059"/>
                    <a:pt x="0" y="186215"/>
                  </a:cubicBezTo>
                  <a:cubicBezTo>
                    <a:pt x="0" y="833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7AC9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190786" cy="4010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5786967" y="5489140"/>
            <a:ext cx="378512" cy="445329"/>
          </a:xfrm>
          <a:prstGeom prst="line">
            <a:avLst/>
          </a:prstGeom>
          <a:ln w="38100" cap="flat">
            <a:solidFill>
              <a:srgbClr val="3C69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17" name="TextBox 17"/>
          <p:cNvSpPr txBox="1"/>
          <p:nvPr/>
        </p:nvSpPr>
        <p:spPr>
          <a:xfrm>
            <a:off x="3341003" y="5557848"/>
            <a:ext cx="2305353" cy="298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0"/>
              </a:lnSpc>
            </a:pPr>
            <a:r>
              <a:rPr lang="zh-CN" altLang="en-US" sz="187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姓名</a:t>
            </a:r>
            <a:r>
              <a:rPr lang="en-US" altLang="zh-CN" sz="187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187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徐晨翔</a:t>
            </a:r>
            <a:endParaRPr lang="en-US" altLang="zh-CN" sz="187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45602" y="5557848"/>
            <a:ext cx="2497781" cy="29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867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时间：2025</a:t>
            </a:r>
            <a:r>
              <a:rPr lang="en-US" altLang="zh-CN" sz="1867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-1-8</a:t>
            </a:r>
            <a:endParaRPr lang="en-US" sz="1867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5A927514-0191-766E-4E6E-AC25896A1DE9}"/>
              </a:ext>
            </a:extLst>
          </p:cNvPr>
          <p:cNvSpPr txBox="1"/>
          <p:nvPr/>
        </p:nvSpPr>
        <p:spPr>
          <a:xfrm>
            <a:off x="3915402" y="879075"/>
            <a:ext cx="4361187" cy="2262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8561"/>
              </a:lnSpc>
            </a:pPr>
            <a:r>
              <a:rPr lang="zh-CN" altLang="en-US" sz="13257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谢谢</a:t>
            </a:r>
            <a:endParaRPr lang="en-US" sz="13257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BBEB1190-91BC-EE98-B043-2DD4A1632050}"/>
              </a:ext>
            </a:extLst>
          </p:cNvPr>
          <p:cNvSpPr txBox="1"/>
          <p:nvPr/>
        </p:nvSpPr>
        <p:spPr>
          <a:xfrm>
            <a:off x="1653459" y="3378326"/>
            <a:ext cx="8885071" cy="47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920"/>
              </a:lnSpc>
              <a:spcBef>
                <a:spcPct val="0"/>
              </a:spcBef>
            </a:pPr>
            <a:r>
              <a:rPr lang="zh-CN" altLang="en-US" sz="2800" spc="714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敬请各位老师提出宝贵意见！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A38A0E7F-C601-5404-5B39-D3105C009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939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B2484B1-AB3F-3D3D-5251-0A045CBB5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914803"/>
              </p:ext>
            </p:extLst>
          </p:nvPr>
        </p:nvGraphicFramePr>
        <p:xfrm>
          <a:off x="552451" y="3624580"/>
          <a:ext cx="1071245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708">
                  <a:extLst>
                    <a:ext uri="{9D8B030D-6E8A-4147-A177-3AD203B41FA5}">
                      <a16:colId xmlns:a16="http://schemas.microsoft.com/office/drawing/2014/main" val="469088970"/>
                    </a:ext>
                  </a:extLst>
                </a:gridCol>
                <a:gridCol w="4903141">
                  <a:extLst>
                    <a:ext uri="{9D8B030D-6E8A-4147-A177-3AD203B41FA5}">
                      <a16:colId xmlns:a16="http://schemas.microsoft.com/office/drawing/2014/main" val="2916652423"/>
                    </a:ext>
                  </a:extLst>
                </a:gridCol>
                <a:gridCol w="4038601">
                  <a:extLst>
                    <a:ext uri="{9D8B030D-6E8A-4147-A177-3AD203B41FA5}">
                      <a16:colId xmlns:a16="http://schemas.microsoft.com/office/drawing/2014/main" val="33824582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TensorFlow Lite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ONNX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96130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优势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高度优化的移动端性能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跨框架模型互操作性强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3232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支持</a:t>
                      </a:r>
                      <a:r>
                        <a:rPr lang="en-US" altLang="zh-CN" sz="1600"/>
                        <a:t>NNAPI/GPU</a:t>
                      </a:r>
                      <a:r>
                        <a:rPr lang="zh-CN" altLang="en-US" sz="1600"/>
                        <a:t>加速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硬件平台兼容性广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0448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丰富的移动设备部署示例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支持多种框架的模型导出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6461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劣势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仅适用于</a:t>
                      </a:r>
                      <a:r>
                        <a:rPr lang="en-US" altLang="zh-CN" sz="1600"/>
                        <a:t>TensorFlow</a:t>
                      </a:r>
                      <a:r>
                        <a:rPr lang="zh-CN" altLang="en-US" sz="1600"/>
                        <a:t>训练的模型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转换过程中可能丢失操作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5752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支持其他框架的模型需额外转换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对移动端的极端轻量化优化不如</a:t>
                      </a:r>
                      <a:r>
                        <a:rPr lang="en-US" altLang="zh-CN" sz="1600"/>
                        <a:t>TFLite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8417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适用场景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移动端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嵌入式设备模型部署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跨平台部署（云端、移动端、服务器）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0240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需要极致优化和低功耗应用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需要框架互操作或已有</a:t>
                      </a:r>
                      <a:r>
                        <a:rPr lang="en-US" altLang="zh-CN" sz="1600"/>
                        <a:t>PyTorch</a:t>
                      </a:r>
                      <a:r>
                        <a:rPr lang="zh-CN" altLang="en-US" sz="1600"/>
                        <a:t>模型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7775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5D550E9-65BE-ABDA-01A8-37A7DE5A4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60893"/>
              </p:ext>
            </p:extLst>
          </p:nvPr>
        </p:nvGraphicFramePr>
        <p:xfrm>
          <a:off x="552450" y="91440"/>
          <a:ext cx="10712451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350">
                  <a:extLst>
                    <a:ext uri="{9D8B030D-6E8A-4147-A177-3AD203B41FA5}">
                      <a16:colId xmlns:a16="http://schemas.microsoft.com/office/drawing/2014/main" val="2113837952"/>
                    </a:ext>
                  </a:extLst>
                </a:gridCol>
                <a:gridCol w="4851400">
                  <a:extLst>
                    <a:ext uri="{9D8B030D-6E8A-4147-A177-3AD203B41FA5}">
                      <a16:colId xmlns:a16="http://schemas.microsoft.com/office/drawing/2014/main" val="716759742"/>
                    </a:ext>
                  </a:extLst>
                </a:gridCol>
                <a:gridCol w="4076701">
                  <a:extLst>
                    <a:ext uri="{9D8B030D-6E8A-4147-A177-3AD203B41FA5}">
                      <a16:colId xmlns:a16="http://schemas.microsoft.com/office/drawing/2014/main" val="3261937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PyTorch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TensorFlow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39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易用性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代码简洁、调试方便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TF2.x</a:t>
                      </a:r>
                      <a:r>
                        <a:rPr lang="zh-CN" altLang="en-US" sz="1600"/>
                        <a:t>改进显著，接近</a:t>
                      </a:r>
                      <a:r>
                        <a:rPr lang="en-US" altLang="zh-CN" sz="1600"/>
                        <a:t>PyTorch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771147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动态性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动态计算图，修改灵活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默认</a:t>
                      </a:r>
                      <a:r>
                        <a:rPr lang="en-US" altLang="zh-CN" sz="1600"/>
                        <a:t>Eager</a:t>
                      </a:r>
                      <a:r>
                        <a:rPr lang="zh-CN" altLang="en-US" sz="1600"/>
                        <a:t>模式，支持动态图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0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部署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ONNX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SavedModel</a:t>
                      </a:r>
                      <a:r>
                        <a:rPr lang="zh-CN" altLang="en-US" sz="1600"/>
                        <a:t>、</a:t>
                      </a:r>
                      <a:r>
                        <a:rPr lang="en-US" altLang="zh-CN" sz="1600"/>
                        <a:t>TFLite</a:t>
                      </a:r>
                      <a:r>
                        <a:rPr lang="zh-CN" altLang="en-US" sz="1600"/>
                        <a:t>、</a:t>
                      </a:r>
                      <a:r>
                        <a:rPr lang="en-US" altLang="zh-CN" sz="1600"/>
                        <a:t>TFX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23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性能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GPU</a:t>
                      </a:r>
                      <a:r>
                        <a:rPr lang="zh-CN" altLang="en-US" sz="1600"/>
                        <a:t>训练性能优异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大规模分布式训练性能优异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68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生态系统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学术界占主导，</a:t>
                      </a:r>
                      <a:r>
                        <a:rPr lang="en-US" altLang="zh-CN" sz="1600"/>
                        <a:t>CV/NLP</a:t>
                      </a:r>
                      <a:r>
                        <a:rPr lang="zh-CN" altLang="en-US" sz="1600"/>
                        <a:t>优势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工业界主流，部署生态更完整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62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分布式训练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支持多</a:t>
                      </a:r>
                      <a:r>
                        <a:rPr lang="en-US" altLang="zh-CN" sz="1600"/>
                        <a:t>GPU</a:t>
                      </a:r>
                      <a:r>
                        <a:rPr lang="zh-CN" altLang="en-US" sz="1600"/>
                        <a:t>，配置复杂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分布式训练更成熟，支持</a:t>
                      </a:r>
                      <a:r>
                        <a:rPr lang="en-US" altLang="zh-CN" sz="1600"/>
                        <a:t>TPU</a:t>
                      </a: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88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移动端部署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PyTorch Mobile</a:t>
                      </a:r>
                      <a:r>
                        <a:rPr lang="zh-CN" altLang="en-US" sz="1600"/>
                        <a:t>、</a:t>
                      </a:r>
                      <a:r>
                        <a:rPr lang="en-US" altLang="zh-CN" sz="1600"/>
                        <a:t>ONNX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TensorFlow Lite，</a:t>
                      </a:r>
                      <a:r>
                        <a:rPr lang="zh-CN" altLang="en-US" sz="1600"/>
                        <a:t>更成熟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808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社区与资源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学术界流行，开源项目多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工业界应用广泛，文档全面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403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650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2538F5A-2A3F-F5BF-0152-DF9E5A20E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698910"/>
              </p:ext>
            </p:extLst>
          </p:nvPr>
        </p:nvGraphicFramePr>
        <p:xfrm>
          <a:off x="787400" y="306916"/>
          <a:ext cx="103695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050">
                  <a:extLst>
                    <a:ext uri="{9D8B030D-6E8A-4147-A177-3AD203B41FA5}">
                      <a16:colId xmlns:a16="http://schemas.microsoft.com/office/drawing/2014/main" val="3741009688"/>
                    </a:ext>
                  </a:extLst>
                </a:gridCol>
                <a:gridCol w="3994150">
                  <a:extLst>
                    <a:ext uri="{9D8B030D-6E8A-4147-A177-3AD203B41FA5}">
                      <a16:colId xmlns:a16="http://schemas.microsoft.com/office/drawing/2014/main" val="295002051"/>
                    </a:ext>
                  </a:extLst>
                </a:gridCol>
                <a:gridCol w="3943351">
                  <a:extLst>
                    <a:ext uri="{9D8B030D-6E8A-4147-A177-3AD203B41FA5}">
                      <a16:colId xmlns:a16="http://schemas.microsoft.com/office/drawing/2014/main" val="3439915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PyCharm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VSCode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512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易用性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开箱即用，配置简单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插件配置较复杂，但灵活性强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46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代码补全与智能提示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更稳定、更准确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补全能力强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638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调试功能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强大，支持交互式调试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基础调试功能良好，交互式调试略显不足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56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性能与资源占用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资源消耗较大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轻量级，占用内存小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74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TensorBoard</a:t>
                      </a:r>
                      <a:r>
                        <a:rPr lang="zh-CN" altLang="en-US" sz="1600" b="1"/>
                        <a:t>集成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内置集成</a:t>
                      </a:r>
                      <a:r>
                        <a:rPr lang="en-US" sz="1600"/>
                        <a:t>TensorBoard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通过插件支持，稍显复杂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03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插件与扩展</a:t>
                      </a:r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插件较少但稳定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插件生态丰富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5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CB6FA4-B4BF-D179-73E5-C3012DEF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52252"/>
            <a:ext cx="7042364" cy="24188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A7AE5C-756D-9CD0-8AC9-E8764914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713056"/>
            <a:ext cx="7671016" cy="356401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702B879-2321-DCF2-C0F7-6355B58CFE45}"/>
              </a:ext>
            </a:extLst>
          </p:cNvPr>
          <p:cNvSpPr txBox="1"/>
          <p:nvPr/>
        </p:nvSpPr>
        <p:spPr>
          <a:xfrm>
            <a:off x="7963116" y="1130822"/>
            <a:ext cx="107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ResNet</a:t>
            </a:r>
            <a:endParaRPr lang="zh-CN" altLang="en-US" sz="20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028D71-37C0-6DCF-5392-FDD0E4342C74}"/>
              </a:ext>
            </a:extLst>
          </p:cNvPr>
          <p:cNvSpPr txBox="1"/>
          <p:nvPr/>
        </p:nvSpPr>
        <p:spPr>
          <a:xfrm>
            <a:off x="8328152" y="4495065"/>
            <a:ext cx="141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DenseNet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72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4435BFB-BCEC-D017-9317-3CB2A8533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0154"/>
              </p:ext>
            </p:extLst>
          </p:nvPr>
        </p:nvGraphicFramePr>
        <p:xfrm>
          <a:off x="386862" y="310662"/>
          <a:ext cx="6161128" cy="2393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170">
                  <a:extLst>
                    <a:ext uri="{9D8B030D-6E8A-4147-A177-3AD203B41FA5}">
                      <a16:colId xmlns:a16="http://schemas.microsoft.com/office/drawing/2014/main" val="1313583233"/>
                    </a:ext>
                  </a:extLst>
                </a:gridCol>
                <a:gridCol w="4220958">
                  <a:extLst>
                    <a:ext uri="{9D8B030D-6E8A-4147-A177-3AD203B41FA5}">
                      <a16:colId xmlns:a16="http://schemas.microsoft.com/office/drawing/2014/main" val="1270117667"/>
                    </a:ext>
                  </a:extLst>
                </a:gridCol>
              </a:tblGrid>
              <a:tr h="398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作物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主要病害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11425"/>
                  </a:ext>
                </a:extLst>
              </a:tr>
              <a:tr h="398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水稻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稻瘟病、纹枯病、白叶枯病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01956"/>
                  </a:ext>
                </a:extLst>
              </a:tr>
              <a:tr h="398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小麦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赤霉病、白粉病、纹枯病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25034"/>
                  </a:ext>
                </a:extLst>
              </a:tr>
              <a:tr h="398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玉米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大斑病、小斑病、锈病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96418"/>
                  </a:ext>
                </a:extLst>
              </a:tr>
              <a:tr h="398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马铃薯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早疫病、晚疫病、环腐病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866910"/>
                  </a:ext>
                </a:extLst>
              </a:tr>
              <a:tr h="398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番茄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叶霉病、早疫病、晚疫病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69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29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76032" y="430705"/>
            <a:ext cx="2839936" cy="1840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zh-CN" altLang="en-US" sz="5257" b="1">
                <a:solidFill>
                  <a:srgbClr val="474545"/>
                </a:solidFill>
                <a:ea typeface="思源黑体 Bold" panose="020B0800000000000000"/>
              </a:rPr>
              <a:t>内容提要</a:t>
            </a:r>
          </a:p>
          <a:p>
            <a:pPr algn="ctr">
              <a:lnSpc>
                <a:spcPts val="7360"/>
              </a:lnSpc>
            </a:pPr>
            <a:endParaRPr lang="en-US" sz="5257" b="1">
              <a:solidFill>
                <a:srgbClr val="474545"/>
              </a:solidFill>
              <a:ea typeface="思源黑体 Bold" panose="020B080000000000000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21629" y="932261"/>
            <a:ext cx="39544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" name="AutoShape 4"/>
          <p:cNvSpPr/>
          <p:nvPr/>
        </p:nvSpPr>
        <p:spPr>
          <a:xfrm>
            <a:off x="7515967" y="907060"/>
            <a:ext cx="3954403" cy="2520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5" name="Group 5"/>
          <p:cNvGrpSpPr/>
          <p:nvPr/>
        </p:nvGrpSpPr>
        <p:grpSpPr>
          <a:xfrm>
            <a:off x="1414673" y="4659065"/>
            <a:ext cx="2448147" cy="581033"/>
            <a:chOff x="0" y="0"/>
            <a:chExt cx="967169" cy="2295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7169" cy="229544"/>
            </a:xfrm>
            <a:custGeom>
              <a:avLst/>
              <a:gdLst/>
              <a:ahLst/>
              <a:cxnLst/>
              <a:rect l="l" t="t" r="r" b="b"/>
              <a:pathLst>
                <a:path w="967169" h="229544">
                  <a:moveTo>
                    <a:pt x="109628" y="0"/>
                  </a:moveTo>
                  <a:lnTo>
                    <a:pt x="857541" y="0"/>
                  </a:lnTo>
                  <a:cubicBezTo>
                    <a:pt x="886616" y="0"/>
                    <a:pt x="914500" y="11550"/>
                    <a:pt x="935060" y="32109"/>
                  </a:cubicBezTo>
                  <a:cubicBezTo>
                    <a:pt x="955619" y="52669"/>
                    <a:pt x="967169" y="80553"/>
                    <a:pt x="967169" y="109628"/>
                  </a:cubicBezTo>
                  <a:lnTo>
                    <a:pt x="967169" y="119915"/>
                  </a:lnTo>
                  <a:cubicBezTo>
                    <a:pt x="967169" y="148991"/>
                    <a:pt x="955619" y="176875"/>
                    <a:pt x="935060" y="197434"/>
                  </a:cubicBezTo>
                  <a:cubicBezTo>
                    <a:pt x="914500" y="217994"/>
                    <a:pt x="886616" y="229544"/>
                    <a:pt x="857541" y="229544"/>
                  </a:cubicBezTo>
                  <a:lnTo>
                    <a:pt x="109628" y="229544"/>
                  </a:lnTo>
                  <a:cubicBezTo>
                    <a:pt x="80553" y="229544"/>
                    <a:pt x="52669" y="217994"/>
                    <a:pt x="32109" y="197434"/>
                  </a:cubicBezTo>
                  <a:cubicBezTo>
                    <a:pt x="11550" y="176875"/>
                    <a:pt x="0" y="148991"/>
                    <a:pt x="0" y="119915"/>
                  </a:cubicBezTo>
                  <a:lnTo>
                    <a:pt x="0" y="109628"/>
                  </a:lnTo>
                  <a:cubicBezTo>
                    <a:pt x="0" y="80553"/>
                    <a:pt x="11550" y="52669"/>
                    <a:pt x="32109" y="32109"/>
                  </a:cubicBezTo>
                  <a:cubicBezTo>
                    <a:pt x="52669" y="11550"/>
                    <a:pt x="80553" y="0"/>
                    <a:pt x="1096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F63">
                    <a:alpha val="100000"/>
                  </a:srgbClr>
                </a:gs>
                <a:gs pos="100000">
                  <a:srgbClr val="3C76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67169" cy="3343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9444" y="2335042"/>
            <a:ext cx="2448147" cy="581033"/>
            <a:chOff x="0" y="0"/>
            <a:chExt cx="967169" cy="229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7169" cy="229544"/>
            </a:xfrm>
            <a:custGeom>
              <a:avLst/>
              <a:gdLst/>
              <a:ahLst/>
              <a:cxnLst/>
              <a:rect l="l" t="t" r="r" b="b"/>
              <a:pathLst>
                <a:path w="967169" h="229544">
                  <a:moveTo>
                    <a:pt x="109628" y="0"/>
                  </a:moveTo>
                  <a:lnTo>
                    <a:pt x="857541" y="0"/>
                  </a:lnTo>
                  <a:cubicBezTo>
                    <a:pt x="886616" y="0"/>
                    <a:pt x="914500" y="11550"/>
                    <a:pt x="935060" y="32109"/>
                  </a:cubicBezTo>
                  <a:cubicBezTo>
                    <a:pt x="955619" y="52669"/>
                    <a:pt x="967169" y="80553"/>
                    <a:pt x="967169" y="109628"/>
                  </a:cubicBezTo>
                  <a:lnTo>
                    <a:pt x="967169" y="119915"/>
                  </a:lnTo>
                  <a:cubicBezTo>
                    <a:pt x="967169" y="148991"/>
                    <a:pt x="955619" y="176875"/>
                    <a:pt x="935060" y="197434"/>
                  </a:cubicBezTo>
                  <a:cubicBezTo>
                    <a:pt x="914500" y="217994"/>
                    <a:pt x="886616" y="229544"/>
                    <a:pt x="857541" y="229544"/>
                  </a:cubicBezTo>
                  <a:lnTo>
                    <a:pt x="109628" y="229544"/>
                  </a:lnTo>
                  <a:cubicBezTo>
                    <a:pt x="80553" y="229544"/>
                    <a:pt x="52669" y="217994"/>
                    <a:pt x="32109" y="197434"/>
                  </a:cubicBezTo>
                  <a:cubicBezTo>
                    <a:pt x="11550" y="176875"/>
                    <a:pt x="0" y="148991"/>
                    <a:pt x="0" y="119915"/>
                  </a:cubicBezTo>
                  <a:lnTo>
                    <a:pt x="0" y="109628"/>
                  </a:lnTo>
                  <a:cubicBezTo>
                    <a:pt x="0" y="80553"/>
                    <a:pt x="11550" y="52669"/>
                    <a:pt x="32109" y="32109"/>
                  </a:cubicBezTo>
                  <a:cubicBezTo>
                    <a:pt x="52669" y="11550"/>
                    <a:pt x="80553" y="0"/>
                    <a:pt x="1096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F63">
                    <a:alpha val="100000"/>
                  </a:srgbClr>
                </a:gs>
                <a:gs pos="100000">
                  <a:srgbClr val="3C76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67169" cy="3343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14673" y="1725144"/>
            <a:ext cx="1468781" cy="59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4">
                <a:solidFill>
                  <a:srgbClr val="545454"/>
                </a:solidFill>
                <a:latin typeface="DFZongYiW5-B5" panose="040B0509000000000000" pitchFamily="81" charset="-120"/>
                <a:ea typeface="DFZongYiW5-B5" panose="040B0509000000000000" pitchFamily="81" charset="-120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4673" y="2297497"/>
            <a:ext cx="2443377" cy="522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7"/>
              </a:lnSpc>
            </a:pPr>
            <a:r>
              <a:rPr lang="zh-CN" altLang="en-US" sz="2400">
                <a:solidFill>
                  <a:srgbClr val="FFFFFF"/>
                </a:solidFill>
                <a:ea typeface="思源黑体 Bold" panose="020B0800000000000000" charset="-122"/>
              </a:rPr>
              <a:t>研究目的与意义</a:t>
            </a:r>
            <a:endParaRPr lang="en-US" sz="24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73174" y="1725144"/>
            <a:ext cx="1468781" cy="59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4">
                <a:solidFill>
                  <a:srgbClr val="545454"/>
                </a:solidFill>
                <a:latin typeface="DFZongYiW5-B5" panose="040B0509000000000000" pitchFamily="81" charset="-120"/>
                <a:ea typeface="DFZongYiW5-B5" panose="040B0509000000000000" pitchFamily="81" charset="-120"/>
              </a:rPr>
              <a:t>02.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873175" y="2360997"/>
            <a:ext cx="2448147" cy="581033"/>
            <a:chOff x="0" y="0"/>
            <a:chExt cx="967169" cy="2295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7169" cy="229544"/>
            </a:xfrm>
            <a:custGeom>
              <a:avLst/>
              <a:gdLst/>
              <a:ahLst/>
              <a:cxnLst/>
              <a:rect l="l" t="t" r="r" b="b"/>
              <a:pathLst>
                <a:path w="967169" h="229544">
                  <a:moveTo>
                    <a:pt x="109628" y="0"/>
                  </a:moveTo>
                  <a:lnTo>
                    <a:pt x="857541" y="0"/>
                  </a:lnTo>
                  <a:cubicBezTo>
                    <a:pt x="886616" y="0"/>
                    <a:pt x="914500" y="11550"/>
                    <a:pt x="935060" y="32109"/>
                  </a:cubicBezTo>
                  <a:cubicBezTo>
                    <a:pt x="955619" y="52669"/>
                    <a:pt x="967169" y="80553"/>
                    <a:pt x="967169" y="109628"/>
                  </a:cubicBezTo>
                  <a:lnTo>
                    <a:pt x="967169" y="119915"/>
                  </a:lnTo>
                  <a:cubicBezTo>
                    <a:pt x="967169" y="148991"/>
                    <a:pt x="955619" y="176875"/>
                    <a:pt x="935060" y="197434"/>
                  </a:cubicBezTo>
                  <a:cubicBezTo>
                    <a:pt x="914500" y="217994"/>
                    <a:pt x="886616" y="229544"/>
                    <a:pt x="857541" y="229544"/>
                  </a:cubicBezTo>
                  <a:lnTo>
                    <a:pt x="109628" y="229544"/>
                  </a:lnTo>
                  <a:cubicBezTo>
                    <a:pt x="80553" y="229544"/>
                    <a:pt x="52669" y="217994"/>
                    <a:pt x="32109" y="197434"/>
                  </a:cubicBezTo>
                  <a:cubicBezTo>
                    <a:pt x="11550" y="176875"/>
                    <a:pt x="0" y="148991"/>
                    <a:pt x="0" y="119915"/>
                  </a:cubicBezTo>
                  <a:lnTo>
                    <a:pt x="0" y="109628"/>
                  </a:lnTo>
                  <a:cubicBezTo>
                    <a:pt x="0" y="80553"/>
                    <a:pt x="11550" y="52669"/>
                    <a:pt x="32109" y="32109"/>
                  </a:cubicBezTo>
                  <a:cubicBezTo>
                    <a:pt x="52669" y="11550"/>
                    <a:pt x="80553" y="0"/>
                    <a:pt x="1096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F63">
                    <a:alpha val="100000"/>
                  </a:srgbClr>
                </a:gs>
                <a:gs pos="100000">
                  <a:srgbClr val="3C76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967169" cy="3343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873174" y="2337809"/>
            <a:ext cx="2443377" cy="522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7"/>
              </a:lnSpc>
            </a:pPr>
            <a:r>
              <a:rPr lang="zh-CN" altLang="en-US" sz="2400">
                <a:solidFill>
                  <a:srgbClr val="FFFFFF"/>
                </a:solidFill>
                <a:ea typeface="思源黑体 Bold" panose="020B0800000000000000" charset="-122"/>
              </a:rPr>
              <a:t>国内外研究进展</a:t>
            </a:r>
            <a:endParaRPr lang="en-US" sz="24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333951" y="1725144"/>
            <a:ext cx="1468781" cy="59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4">
                <a:solidFill>
                  <a:srgbClr val="545454"/>
                </a:solidFill>
                <a:latin typeface="DFZongYiW5-B5" panose="040B0509000000000000" pitchFamily="81" charset="-120"/>
                <a:ea typeface="DFZongYiW5-B5" panose="040B0509000000000000" pitchFamily="81" charset="-120"/>
              </a:rPr>
              <a:t>03.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328145" y="2360996"/>
            <a:ext cx="3142225" cy="581033"/>
            <a:chOff x="0" y="0"/>
            <a:chExt cx="967169" cy="2295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7169" cy="229544"/>
            </a:xfrm>
            <a:custGeom>
              <a:avLst/>
              <a:gdLst/>
              <a:ahLst/>
              <a:cxnLst/>
              <a:rect l="l" t="t" r="r" b="b"/>
              <a:pathLst>
                <a:path w="967169" h="229544">
                  <a:moveTo>
                    <a:pt x="109628" y="0"/>
                  </a:moveTo>
                  <a:lnTo>
                    <a:pt x="857541" y="0"/>
                  </a:lnTo>
                  <a:cubicBezTo>
                    <a:pt x="886616" y="0"/>
                    <a:pt x="914500" y="11550"/>
                    <a:pt x="935060" y="32109"/>
                  </a:cubicBezTo>
                  <a:cubicBezTo>
                    <a:pt x="955619" y="52669"/>
                    <a:pt x="967169" y="80553"/>
                    <a:pt x="967169" y="109628"/>
                  </a:cubicBezTo>
                  <a:lnTo>
                    <a:pt x="967169" y="119915"/>
                  </a:lnTo>
                  <a:cubicBezTo>
                    <a:pt x="967169" y="148991"/>
                    <a:pt x="955619" y="176875"/>
                    <a:pt x="935060" y="197434"/>
                  </a:cubicBezTo>
                  <a:cubicBezTo>
                    <a:pt x="914500" y="217994"/>
                    <a:pt x="886616" y="229544"/>
                    <a:pt x="857541" y="229544"/>
                  </a:cubicBezTo>
                  <a:lnTo>
                    <a:pt x="109628" y="229544"/>
                  </a:lnTo>
                  <a:cubicBezTo>
                    <a:pt x="80553" y="229544"/>
                    <a:pt x="52669" y="217994"/>
                    <a:pt x="32109" y="197434"/>
                  </a:cubicBezTo>
                  <a:cubicBezTo>
                    <a:pt x="11550" y="176875"/>
                    <a:pt x="0" y="148991"/>
                    <a:pt x="0" y="119915"/>
                  </a:cubicBezTo>
                  <a:lnTo>
                    <a:pt x="0" y="109628"/>
                  </a:lnTo>
                  <a:cubicBezTo>
                    <a:pt x="0" y="80553"/>
                    <a:pt x="11550" y="52669"/>
                    <a:pt x="32109" y="32109"/>
                  </a:cubicBezTo>
                  <a:cubicBezTo>
                    <a:pt x="52669" y="11550"/>
                    <a:pt x="80553" y="0"/>
                    <a:pt x="1096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F63">
                    <a:alpha val="100000"/>
                  </a:srgbClr>
                </a:gs>
                <a:gs pos="100000">
                  <a:srgbClr val="3C76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967169" cy="3343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324621" y="2342104"/>
            <a:ext cx="3145749" cy="518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7"/>
              </a:lnSpc>
            </a:pPr>
            <a:r>
              <a:rPr lang="zh-CN" altLang="en-US" sz="2400">
                <a:solidFill>
                  <a:srgbClr val="FFFFFF"/>
                </a:solidFill>
                <a:ea typeface="思源黑体 Bold" panose="020B0800000000000000" charset="-122"/>
              </a:rPr>
              <a:t>研究内容与技术路线</a:t>
            </a:r>
            <a:endParaRPr lang="en-US" sz="24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09903" y="4049167"/>
            <a:ext cx="1468781" cy="59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4">
                <a:solidFill>
                  <a:srgbClr val="545454"/>
                </a:solidFill>
                <a:latin typeface="DFZongYiW5-B5" panose="040B0509000000000000" pitchFamily="81" charset="-120"/>
                <a:ea typeface="DFZongYiW5-B5" panose="040B0509000000000000" pitchFamily="81" charset="-120"/>
              </a:rPr>
              <a:t>04.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9903" y="4593334"/>
            <a:ext cx="2443377" cy="5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7"/>
              </a:lnSpc>
            </a:pPr>
            <a:r>
              <a:rPr lang="zh-CN" altLang="en-US" sz="2400">
                <a:solidFill>
                  <a:srgbClr val="FFFFFF"/>
                </a:solidFill>
                <a:ea typeface="思源黑体 Bold" panose="020B0800000000000000" charset="-122"/>
              </a:rPr>
              <a:t>研究方法</a:t>
            </a:r>
            <a:endParaRPr lang="en-US" sz="24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4868404" y="4684465"/>
            <a:ext cx="2448147" cy="581033"/>
            <a:chOff x="0" y="0"/>
            <a:chExt cx="967169" cy="22954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67169" cy="229544"/>
            </a:xfrm>
            <a:custGeom>
              <a:avLst/>
              <a:gdLst/>
              <a:ahLst/>
              <a:cxnLst/>
              <a:rect l="l" t="t" r="r" b="b"/>
              <a:pathLst>
                <a:path w="967169" h="229544">
                  <a:moveTo>
                    <a:pt x="109628" y="0"/>
                  </a:moveTo>
                  <a:lnTo>
                    <a:pt x="857541" y="0"/>
                  </a:lnTo>
                  <a:cubicBezTo>
                    <a:pt x="886616" y="0"/>
                    <a:pt x="914500" y="11550"/>
                    <a:pt x="935060" y="32109"/>
                  </a:cubicBezTo>
                  <a:cubicBezTo>
                    <a:pt x="955619" y="52669"/>
                    <a:pt x="967169" y="80553"/>
                    <a:pt x="967169" y="109628"/>
                  </a:cubicBezTo>
                  <a:lnTo>
                    <a:pt x="967169" y="119915"/>
                  </a:lnTo>
                  <a:cubicBezTo>
                    <a:pt x="967169" y="148991"/>
                    <a:pt x="955619" y="176875"/>
                    <a:pt x="935060" y="197434"/>
                  </a:cubicBezTo>
                  <a:cubicBezTo>
                    <a:pt x="914500" y="217994"/>
                    <a:pt x="886616" y="229544"/>
                    <a:pt x="857541" y="229544"/>
                  </a:cubicBezTo>
                  <a:lnTo>
                    <a:pt x="109628" y="229544"/>
                  </a:lnTo>
                  <a:cubicBezTo>
                    <a:pt x="80553" y="229544"/>
                    <a:pt x="52669" y="217994"/>
                    <a:pt x="32109" y="197434"/>
                  </a:cubicBezTo>
                  <a:cubicBezTo>
                    <a:pt x="11550" y="176875"/>
                    <a:pt x="0" y="148991"/>
                    <a:pt x="0" y="119915"/>
                  </a:cubicBezTo>
                  <a:lnTo>
                    <a:pt x="0" y="109628"/>
                  </a:lnTo>
                  <a:cubicBezTo>
                    <a:pt x="0" y="80553"/>
                    <a:pt x="11550" y="52669"/>
                    <a:pt x="32109" y="32109"/>
                  </a:cubicBezTo>
                  <a:cubicBezTo>
                    <a:pt x="52669" y="11550"/>
                    <a:pt x="80553" y="0"/>
                    <a:pt x="1096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F63">
                    <a:alpha val="100000"/>
                  </a:srgbClr>
                </a:gs>
                <a:gs pos="100000">
                  <a:srgbClr val="3C76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967169" cy="33431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868404" y="4049167"/>
            <a:ext cx="1468781" cy="59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0"/>
              </a:lnSpc>
              <a:spcBef>
                <a:spcPct val="0"/>
              </a:spcBef>
            </a:pPr>
            <a:r>
              <a:rPr lang="en-US" sz="3594">
                <a:solidFill>
                  <a:srgbClr val="545454"/>
                </a:solidFill>
                <a:latin typeface="DFZongYiW5-B5" panose="040B0509000000000000" pitchFamily="81" charset="-120"/>
                <a:ea typeface="DFZongYiW5-B5" panose="040B0509000000000000" pitchFamily="81" charset="-120"/>
              </a:rPr>
              <a:t>05.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881467" y="4646623"/>
            <a:ext cx="2443377" cy="5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7"/>
              </a:lnSpc>
            </a:pPr>
            <a:r>
              <a:rPr lang="zh-CN" altLang="en-US" sz="2400">
                <a:solidFill>
                  <a:srgbClr val="FFFFFF"/>
                </a:solidFill>
                <a:ea typeface="思源黑体 Bold" panose="020B0800000000000000" charset="-122"/>
              </a:rPr>
              <a:t>预期结果</a:t>
            </a:r>
            <a:endParaRPr lang="en-US" sz="2400">
              <a:solidFill>
                <a:srgbClr val="FFFFFF"/>
              </a:solidFill>
              <a:ea typeface="思源黑体 Bold" panose="020B0800000000000000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9447745" y="158689"/>
            <a:ext cx="2976241" cy="725947"/>
            <a:chOff x="0" y="0"/>
            <a:chExt cx="5952482" cy="1451895"/>
          </a:xfrm>
        </p:grpSpPr>
        <p:sp>
          <p:nvSpPr>
            <p:cNvPr id="42" name="Freeform 42"/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46" name="Freeform 46"/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">
            <a:extLst>
              <a:ext uri="{FF2B5EF4-FFF2-40B4-BE49-F238E27FC236}">
                <a16:creationId xmlns:a16="http://schemas.microsoft.com/office/drawing/2014/main" id="{16DF4342-8C92-EA7D-083E-FD29EDB47FFB}"/>
              </a:ext>
            </a:extLst>
          </p:cNvPr>
          <p:cNvSpPr txBox="1"/>
          <p:nvPr/>
        </p:nvSpPr>
        <p:spPr>
          <a:xfrm>
            <a:off x="11062075" y="6132360"/>
            <a:ext cx="69682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7"/>
              </a:lnSpc>
              <a:spcBef>
                <a:spcPct val="0"/>
              </a:spcBef>
            </a:pPr>
            <a:r>
              <a:rPr lang="en-US" sz="2390">
                <a:solidFill>
                  <a:srgbClr val="545454"/>
                </a:solidFill>
                <a:latin typeface="DFZongYiW5-B5" panose="040B0509000000000000" pitchFamily="81" charset="-120"/>
                <a:ea typeface="DFZongYiW5-B5" panose="040B0509000000000000" pitchFamily="81" charset="-120"/>
              </a:rPr>
              <a:t>01</a:t>
            </a:r>
            <a:r>
              <a:rPr lang="en-US" sz="2390">
                <a:solidFill>
                  <a:srgbClr val="545454"/>
                </a:solidFill>
                <a:latin typeface="字由点字倔强黑" panose="00020600040101010101" charset="-122"/>
              </a:rPr>
              <a:t>.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2A129631-239C-7BCB-1B69-38D4DC7CE7B3}"/>
              </a:ext>
            </a:extLst>
          </p:cNvPr>
          <p:cNvSpPr/>
          <p:nvPr/>
        </p:nvSpPr>
        <p:spPr>
          <a:xfrm flipV="1">
            <a:off x="3289948" y="547818"/>
            <a:ext cx="846895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BB2BE85B-85A8-98A9-3889-62DB4F38BCEE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6F6107C3-D1AB-284C-C076-10724E1AA9BE}"/>
              </a:ext>
            </a:extLst>
          </p:cNvPr>
          <p:cNvSpPr txBox="1"/>
          <p:nvPr/>
        </p:nvSpPr>
        <p:spPr>
          <a:xfrm>
            <a:off x="433099" y="259301"/>
            <a:ext cx="2717149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44"/>
              </a:lnSpc>
            </a:pPr>
            <a:r>
              <a:rPr lang="zh-CN" altLang="en-US" sz="3033" b="1">
                <a:solidFill>
                  <a:srgbClr val="474545"/>
                </a:solidFill>
                <a:ea typeface="思源黑体" panose="020B0500000000000000"/>
              </a:rPr>
              <a:t>研究目的与意义</a:t>
            </a:r>
          </a:p>
          <a:p>
            <a:pPr>
              <a:lnSpc>
                <a:spcPts val="4244"/>
              </a:lnSpc>
            </a:pPr>
            <a:endParaRPr lang="en-US" sz="3033">
              <a:solidFill>
                <a:srgbClr val="474545"/>
              </a:solidFill>
              <a:ea typeface="字由点字倔强黑" panose="00020600040101010101" charset="-122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80235D2F-5B86-29D5-EC2C-8DEECFD858F9}"/>
              </a:ext>
            </a:extLst>
          </p:cNvPr>
          <p:cNvSpPr txBox="1"/>
          <p:nvPr/>
        </p:nvSpPr>
        <p:spPr>
          <a:xfrm>
            <a:off x="433099" y="1173557"/>
            <a:ext cx="6688670" cy="4934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>
                <a:latin typeface="黑体" panose="02010609060101010101" pitchFamily="49" charset="-122"/>
                <a:ea typeface="思源黑体" panose="020B0500000000000000"/>
              </a:rPr>
              <a:t>    植物病害是农业生产中的重大威胁，对农作物产量和质量造成严重影响，因此快速、精准地检测植物病害具有重要意义。</a:t>
            </a:r>
            <a:endParaRPr lang="en-US" altLang="zh-CN" sz="1800">
              <a:latin typeface="黑体" panose="02010609060101010101" pitchFamily="49" charset="-122"/>
              <a:ea typeface="思源黑体" panose="020B0500000000000000"/>
            </a:endParaRPr>
          </a:p>
          <a:p>
            <a:pPr>
              <a:lnSpc>
                <a:spcPct val="150000"/>
              </a:lnSpc>
            </a:pPr>
            <a:endParaRPr lang="en-US" altLang="zh-CN" sz="1800">
              <a:latin typeface="黑体" panose="02010609060101010101" pitchFamily="49" charset="-122"/>
              <a:ea typeface="思源黑体" panose="020B050000000000000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黑体" panose="02010609060101010101" pitchFamily="49" charset="-122"/>
                <a:ea typeface="思源黑体" panose="020B0500000000000000"/>
              </a:rPr>
              <a:t>    </a:t>
            </a:r>
            <a:r>
              <a:rPr lang="zh-CN" altLang="en-US" sz="1800">
                <a:latin typeface="黑体" panose="02010609060101010101" pitchFamily="49" charset="-122"/>
                <a:ea typeface="思源黑体" panose="020B0500000000000000"/>
              </a:rPr>
              <a:t>当前针对植物病害的检测研究，多集中于计算机视觉与深度学习的应用，尤其是基于卷积神经网络和迁移学习等技术的模型已取得显著进展。然而，现有方法在应对数据不足、病害特征相似等问题时仍存在不足，模型的泛化能力和部署效率也亟需提升。</a:t>
            </a:r>
            <a:endParaRPr lang="en-US" altLang="zh-CN" sz="1800">
              <a:latin typeface="黑体" panose="02010609060101010101" pitchFamily="49" charset="-122"/>
              <a:ea typeface="思源黑体" panose="020B0500000000000000"/>
            </a:endParaRPr>
          </a:p>
          <a:p>
            <a:pPr>
              <a:lnSpc>
                <a:spcPct val="150000"/>
              </a:lnSpc>
            </a:pPr>
            <a:endParaRPr lang="en-US" altLang="zh-CN" sz="1800">
              <a:latin typeface="黑体" panose="02010609060101010101" pitchFamily="49" charset="-122"/>
              <a:ea typeface="思源黑体" panose="020B050000000000000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黑体" panose="02010609060101010101" pitchFamily="49" charset="-122"/>
                <a:ea typeface="思源黑体" panose="020B0500000000000000"/>
              </a:rPr>
              <a:t>    本课题旨在开发一套基于深度学习的植物病害检测模型，结合微信小程序的部署，用户通过手机拍照上传农作物图像，即可实现病害的实时检测与诊断。实现高效、便捷的农田病害检测系统，满足现代农业对精准、快速检测的需求。</a:t>
            </a:r>
            <a:endParaRPr lang="en-US" sz="1800">
              <a:latin typeface="黑体" panose="02010609060101010101" pitchFamily="49" charset="-122"/>
              <a:ea typeface="思源黑体" panose="020B050000000000000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B977DBD-CE79-039D-146B-B81A9054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03" y="859061"/>
            <a:ext cx="3834318" cy="5112424"/>
          </a:xfrm>
          <a:prstGeom prst="rect">
            <a:avLst/>
          </a:prstGeom>
        </p:spPr>
      </p:pic>
      <p:grpSp>
        <p:nvGrpSpPr>
          <p:cNvPr id="40" name="Group 15">
            <a:extLst>
              <a:ext uri="{FF2B5EF4-FFF2-40B4-BE49-F238E27FC236}">
                <a16:creationId xmlns:a16="http://schemas.microsoft.com/office/drawing/2014/main" id="{EF5E485D-F312-E5FD-B156-97423A6F4CE1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A09772FD-53FC-4492-8134-E51CC5872C5A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A35A73DA-C38D-E59D-8AB1-7EF570708524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ED9D822D-0A81-21BD-F7D4-B2C19883CF5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70DB7883-F100-49AF-3FD1-76111AD58EC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B90EAD89-D785-909E-A2B2-6BFBB97CC25F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BCA75-41A3-4451-E1B4-A6515953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3">
            <a:extLst>
              <a:ext uri="{FF2B5EF4-FFF2-40B4-BE49-F238E27FC236}">
                <a16:creationId xmlns:a16="http://schemas.microsoft.com/office/drawing/2014/main" id="{07E511DF-EA7C-A2D4-4DB3-4CF0ABD9A862}"/>
              </a:ext>
            </a:extLst>
          </p:cNvPr>
          <p:cNvSpPr/>
          <p:nvPr/>
        </p:nvSpPr>
        <p:spPr>
          <a:xfrm flipV="1">
            <a:off x="3289948" y="547818"/>
            <a:ext cx="846895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A3A6F9A8-CA2C-8C3A-695B-6183C7FB5820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7E298A5B-AE75-75AA-5293-217E3A53DCCE}"/>
              </a:ext>
            </a:extLst>
          </p:cNvPr>
          <p:cNvSpPr txBox="1"/>
          <p:nvPr/>
        </p:nvSpPr>
        <p:spPr>
          <a:xfrm>
            <a:off x="433099" y="259301"/>
            <a:ext cx="2717149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国内外研究进展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EC0CF40B-E4D0-CA04-FCD7-F1D9ACA547FF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E564D14-0BD3-4BEA-0374-1411CC8E0DFC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89FDCE6E-1B6C-4E17-45F1-331BC8E06883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EDE23AFF-0313-2C30-1559-DD0626098B6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TextBox 19">
                <a:extLst>
                  <a:ext uri="{FF2B5EF4-FFF2-40B4-BE49-F238E27FC236}">
                    <a16:creationId xmlns:a16="http://schemas.microsoft.com/office/drawing/2014/main" id="{4B320DD7-E8A0-4FB8-B7B1-EA58B262630A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7469F6E-1D47-5787-04B2-7DCA3FE94DB5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" name="TextBox 21">
            <a:extLst>
              <a:ext uri="{FF2B5EF4-FFF2-40B4-BE49-F238E27FC236}">
                <a16:creationId xmlns:a16="http://schemas.microsoft.com/office/drawing/2014/main" id="{6703EC67-294C-7DC5-8AE3-9CA83D5C6D63}"/>
              </a:ext>
            </a:extLst>
          </p:cNvPr>
          <p:cNvSpPr txBox="1"/>
          <p:nvPr/>
        </p:nvSpPr>
        <p:spPr>
          <a:xfrm>
            <a:off x="433099" y="993729"/>
            <a:ext cx="5059651" cy="3811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Ma J, Du K, Zheng F, et al. A recognition method for cucumber diseases using leaf symptom images based on deep convolutional neural network[J]. Computers and electronics in agriculture, 2018, 154: 18-24.</a:t>
            </a:r>
          </a:p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endParaRPr lang="en-US" altLang="zh-CN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r>
              <a:rPr 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Agarwal M, Gupta S K, Biswas K K. Development of Efficient CNN model for Tomato crop disease identification[J]. Sustainable Computing: Informatics and Systems, 2020, 28: 100407.</a:t>
            </a: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743EF86C-2F9A-1836-CA74-F026AC11FDE8}"/>
              </a:ext>
            </a:extLst>
          </p:cNvPr>
          <p:cNvSpPr txBox="1"/>
          <p:nvPr/>
        </p:nvSpPr>
        <p:spPr>
          <a:xfrm>
            <a:off x="6096000" y="998886"/>
            <a:ext cx="5662901" cy="1502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基于深度卷积神经网络（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DCNN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）提出了一种黄瓜叶片病害检测方法，实验表明，该模型在多个病害类别下均表现出较高的分类精度，证明了卷积神经网络在植物病害分类任务中的优越性</a:t>
            </a:r>
            <a:endParaRPr lang="en-US" sz="3033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9AF44BAF-23D9-EAFC-B79E-0A6F9106B00D}"/>
              </a:ext>
            </a:extLst>
          </p:cNvPr>
          <p:cNvSpPr txBox="1"/>
          <p:nvPr/>
        </p:nvSpPr>
        <p:spPr>
          <a:xfrm>
            <a:off x="6095999" y="3303336"/>
            <a:ext cx="5662901" cy="1887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开发了一种高效的卷积神经网络（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CNN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）模型，主要针对番茄作物病害检测进行优化。该模型通过减少计算复杂度和模型参数量，实现了在低计算资源环境下的实时检测，为温室和农田场景下的病害监测提供了切实可行的解决方案。</a:t>
            </a:r>
            <a:endParaRPr lang="en-US" sz="3033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221D8-7E53-4AED-96C3-388F982D033E}"/>
              </a:ext>
            </a:extLst>
          </p:cNvPr>
          <p:cNvSpPr txBox="1"/>
          <p:nvPr/>
        </p:nvSpPr>
        <p:spPr>
          <a:xfrm>
            <a:off x="11062075" y="6132360"/>
            <a:ext cx="696827" cy="39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7"/>
              </a:lnSpc>
              <a:spcBef>
                <a:spcPct val="0"/>
              </a:spcBef>
            </a:pPr>
            <a:r>
              <a:rPr lang="en-US" sz="2390">
                <a:solidFill>
                  <a:srgbClr val="545454"/>
                </a:solidFill>
                <a:latin typeface="DFZongYiW5-B5" panose="040B0509000000000000" pitchFamily="81" charset="-120"/>
                <a:ea typeface="DFZongYiW5-B5" panose="040B0509000000000000" pitchFamily="81" charset="-120"/>
              </a:rPr>
              <a:t>02</a:t>
            </a:r>
            <a:r>
              <a:rPr lang="en-US" sz="2390">
                <a:solidFill>
                  <a:srgbClr val="545454"/>
                </a:solidFill>
                <a:latin typeface="字由点字倔强黑" panose="00020600040101010101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554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F9CF2-49C5-E01C-6FB9-3804C5E25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3">
            <a:extLst>
              <a:ext uri="{FF2B5EF4-FFF2-40B4-BE49-F238E27FC236}">
                <a16:creationId xmlns:a16="http://schemas.microsoft.com/office/drawing/2014/main" id="{6155EF17-C7A3-C328-2CF8-3B2911A5E953}"/>
              </a:ext>
            </a:extLst>
          </p:cNvPr>
          <p:cNvSpPr/>
          <p:nvPr/>
        </p:nvSpPr>
        <p:spPr>
          <a:xfrm flipV="1">
            <a:off x="3289948" y="547818"/>
            <a:ext cx="846895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AutoShape 4">
            <a:extLst>
              <a:ext uri="{FF2B5EF4-FFF2-40B4-BE49-F238E27FC236}">
                <a16:creationId xmlns:a16="http://schemas.microsoft.com/office/drawing/2014/main" id="{0B61D3F1-64F2-8777-BE5E-54C12B01526C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4" name="Group 15">
            <a:extLst>
              <a:ext uri="{FF2B5EF4-FFF2-40B4-BE49-F238E27FC236}">
                <a16:creationId xmlns:a16="http://schemas.microsoft.com/office/drawing/2014/main" id="{80EAD37A-30D8-FA70-FF78-24AFC6C38C30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9917DDC3-B086-A4B2-0C8D-9401DD6DF002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6" name="Group 17">
              <a:extLst>
                <a:ext uri="{FF2B5EF4-FFF2-40B4-BE49-F238E27FC236}">
                  <a16:creationId xmlns:a16="http://schemas.microsoft.com/office/drawing/2014/main" id="{E7B6CBBC-1917-C38F-1BDA-F18303CA7F76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82FDFDAD-6E69-11EF-623C-40642F6A020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TextBox 19">
                <a:extLst>
                  <a:ext uri="{FF2B5EF4-FFF2-40B4-BE49-F238E27FC236}">
                    <a16:creationId xmlns:a16="http://schemas.microsoft.com/office/drawing/2014/main" id="{E08EF4E9-7C1E-CE2B-2DE5-1F6A5F72FF9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5E881673-D852-1F5B-86B4-1A56738537DA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TextBox 21">
            <a:extLst>
              <a:ext uri="{FF2B5EF4-FFF2-40B4-BE49-F238E27FC236}">
                <a16:creationId xmlns:a16="http://schemas.microsoft.com/office/drawing/2014/main" id="{BEF77EE2-A797-18CD-EDFE-1F897E658031}"/>
              </a:ext>
            </a:extLst>
          </p:cNvPr>
          <p:cNvSpPr txBox="1"/>
          <p:nvPr/>
        </p:nvSpPr>
        <p:spPr>
          <a:xfrm>
            <a:off x="433099" y="127092"/>
            <a:ext cx="5313651" cy="5735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r>
              <a:rPr lang="en-US" sz="100" b="1">
                <a:solidFill>
                  <a:srgbClr val="E2F1E4"/>
                </a:solidFill>
                <a:latin typeface="Calibri"/>
                <a:ea typeface="思源黑体" panose="020B0500000000000000"/>
              </a:rPr>
              <a:t> </a:t>
            </a:r>
          </a:p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r>
              <a:rPr lang="en-US" sz="100" b="1">
                <a:solidFill>
                  <a:srgbClr val="E2F1E4"/>
                </a:solidFill>
                <a:latin typeface="Calibri"/>
                <a:ea typeface="思源黑体" panose="020B0500000000000000"/>
              </a:rPr>
              <a:t> </a:t>
            </a:r>
          </a:p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Li L, Zhang S, Wang B. Plant disease detection and classification by deep learning—a review[J]. IEEE Access, 2021, 9: 56683-56698.</a:t>
            </a:r>
          </a:p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endParaRPr lang="en-US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endParaRPr lang="en-US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r>
              <a:rPr 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Zhao Y, Chen Z, Gao X, et al. Plant disease detection using generated leaves based on DoubleGAN[J]. IEEE/ACM Transactions on Computational Biology and Bioinformatics, 2021, 19(3): 1817-1826.</a:t>
            </a:r>
          </a:p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endParaRPr lang="en-US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  <a:p>
            <a:pPr marL="342900" indent="-342900">
              <a:lnSpc>
                <a:spcPts val="3025"/>
              </a:lnSpc>
              <a:buFont typeface="+mj-lt"/>
              <a:buAutoNum type="arabicPeriod"/>
              <a:defRPr/>
            </a:pP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Hassan S M, Maji A K. Plant disease identification using a novel convolutional neural network[J]. IEEE Access, 2022, 10: 5390-5401.</a:t>
            </a:r>
            <a:endParaRPr lang="en-US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C27F3641-4398-01C1-7CF1-DA45A4C25591}"/>
              </a:ext>
            </a:extLst>
          </p:cNvPr>
          <p:cNvSpPr txBox="1"/>
          <p:nvPr/>
        </p:nvSpPr>
        <p:spPr>
          <a:xfrm>
            <a:off x="6096000" y="2795892"/>
            <a:ext cx="5662901" cy="1117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近年来，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DoubleGAN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和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CycleGAN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等变种模型在植物病害检测中表现出色。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 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提出的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DoubleGAN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通过引入双生成器，生成的病害图像更加真实且多样性更强。</a:t>
            </a:r>
            <a:endParaRPr lang="en-US" sz="3033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DC39812E-F03B-1895-527C-0E3179660789}"/>
              </a:ext>
            </a:extLst>
          </p:cNvPr>
          <p:cNvSpPr txBox="1"/>
          <p:nvPr/>
        </p:nvSpPr>
        <p:spPr>
          <a:xfrm>
            <a:off x="433099" y="259301"/>
            <a:ext cx="2717149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国内外研究进展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D4A16CD5-5351-3B71-C44C-3B69BE6CE9D2}"/>
              </a:ext>
            </a:extLst>
          </p:cNvPr>
          <p:cNvSpPr txBox="1"/>
          <p:nvPr/>
        </p:nvSpPr>
        <p:spPr>
          <a:xfrm>
            <a:off x="6095999" y="4699397"/>
            <a:ext cx="5662901" cy="1502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提出了一种融合多种轻量化策略的 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CNN 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架构，用于解决植物病害识别这一农业领域重要难题。通过分组卷积、可分离卷积、剪枝、量化以及知识蒸馏等多重手段，使模型参数量和运算量在保证高精度的同时显著降低。</a:t>
            </a:r>
            <a:endParaRPr lang="en-US" sz="3033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5FCFA862-055E-3D5C-233C-955F3E8D8884}"/>
              </a:ext>
            </a:extLst>
          </p:cNvPr>
          <p:cNvSpPr txBox="1"/>
          <p:nvPr/>
        </p:nvSpPr>
        <p:spPr>
          <a:xfrm>
            <a:off x="6095999" y="911161"/>
            <a:ext cx="5662901" cy="1502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在植物病害检测任务中，基于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Transformer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的模型在复杂背景和多目标条件下表现优于传统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CNN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模型，尤其在病害特征相似性较高的场景中，</a:t>
            </a:r>
            <a:r>
              <a:rPr lang="en-US" altLang="zh-CN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Transformer</a:t>
            </a:r>
            <a:r>
              <a:rPr lang="zh-CN" altLang="en-US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的长距离依赖特征提取能力能够有效区分不同病害类型。</a:t>
            </a:r>
            <a:endParaRPr lang="en-US" sz="3033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DF46D8A8-A248-6E93-1FEE-140E6742CD56}"/>
              </a:ext>
            </a:extLst>
          </p:cNvPr>
          <p:cNvSpPr txBox="1"/>
          <p:nvPr/>
        </p:nvSpPr>
        <p:spPr>
          <a:xfrm>
            <a:off x="11062075" y="6132360"/>
            <a:ext cx="696827" cy="39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47"/>
              </a:lnSpc>
              <a:spcBef>
                <a:spcPct val="0"/>
              </a:spcBef>
            </a:pPr>
            <a:r>
              <a:rPr lang="en-US" sz="2390">
                <a:solidFill>
                  <a:srgbClr val="545454"/>
                </a:solidFill>
                <a:latin typeface="DFZongYiW5-B5" panose="040B0509000000000000" pitchFamily="81" charset="-120"/>
                <a:ea typeface="DFZongYiW5-B5" panose="040B0509000000000000" pitchFamily="81" charset="-120"/>
              </a:rPr>
              <a:t>02</a:t>
            </a:r>
            <a:r>
              <a:rPr lang="en-US" sz="2390">
                <a:solidFill>
                  <a:srgbClr val="545454"/>
                </a:solidFill>
                <a:latin typeface="字由点字倔强黑" panose="00020600040101010101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628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0ED672-060B-F1A8-1332-B76116B5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">
            <a:extLst>
              <a:ext uri="{FF2B5EF4-FFF2-40B4-BE49-F238E27FC236}">
                <a16:creationId xmlns:a16="http://schemas.microsoft.com/office/drawing/2014/main" id="{6A57E740-DC64-F4F7-E63D-93D1ECB4A130}"/>
              </a:ext>
            </a:extLst>
          </p:cNvPr>
          <p:cNvSpPr txBox="1"/>
          <p:nvPr/>
        </p:nvSpPr>
        <p:spPr>
          <a:xfrm>
            <a:off x="11062075" y="6132360"/>
            <a:ext cx="69682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DFZongYiW5-B5" panose="040B0509000000000000" pitchFamily="81" charset="-120"/>
                <a:ea typeface="DFZongYiW5-B5" panose="040B0509000000000000" pitchFamily="81" charset="-120"/>
                <a:cs typeface="+mn-cs"/>
              </a:rPr>
              <a:t>03</a:t>
            </a: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字由点字倔强黑" panose="00020600040101010101" charset="-122"/>
                <a:ea typeface="+mn-ea"/>
                <a:cs typeface="+mn-cs"/>
              </a:rPr>
              <a:t>.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A88D91AE-751E-9DD8-79F0-42B71E6F3556}"/>
              </a:ext>
            </a:extLst>
          </p:cNvPr>
          <p:cNvSpPr/>
          <p:nvPr/>
        </p:nvSpPr>
        <p:spPr>
          <a:xfrm flipV="1">
            <a:off x="4013200" y="547818"/>
            <a:ext cx="77457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E01D7CCD-018C-8319-DA4A-62D60BE9B72B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265DEA9A-205B-8984-A088-0AA8F38D5166}"/>
              </a:ext>
            </a:extLst>
          </p:cNvPr>
          <p:cNvSpPr txBox="1"/>
          <p:nvPr/>
        </p:nvSpPr>
        <p:spPr>
          <a:xfrm>
            <a:off x="433099" y="259301"/>
            <a:ext cx="3580101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研究内容与技术路线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4F945BF0-C3D3-02DF-A64C-69F00B9FE29E}"/>
              </a:ext>
            </a:extLst>
          </p:cNvPr>
          <p:cNvSpPr txBox="1"/>
          <p:nvPr/>
        </p:nvSpPr>
        <p:spPr>
          <a:xfrm>
            <a:off x="433099" y="1650010"/>
            <a:ext cx="10271288" cy="4524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植物病害数据集的收集与标注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——</a:t>
            </a:r>
            <a:r>
              <a:rPr lang="en-US" altLang="zh-CN" b="1">
                <a:solidFill>
                  <a:prstClr val="black"/>
                </a:solidFill>
                <a:latin typeface="黑体" panose="02010609060101010101" pitchFamily="49" charset="-122"/>
              </a:rPr>
              <a:t>LabelImg</a:t>
            </a:r>
            <a:b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针对不同植物种类和病害类型，收集涵盖五种主要农作物病害的图像数据，总量不少于</a:t>
            </a:r>
            <a:r>
              <a:rPr kumimoji="0" lang="en-US" altLang="zh-CN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1000</a:t>
            </a:r>
            <a:r>
              <a:rPr kumimoji="0" lang="zh-CN" altLang="en-US" sz="1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条，确保数据具有代表性和多样性。数据的收集来源包括公开数据集以及网络图像，确保数据分布广泛，涵盖不同生长周期、环境条件和地理区域的样本。</a:t>
            </a:r>
            <a:endParaRPr kumimoji="0" lang="en-US" altLang="zh-CN" sz="16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</a:rPr>
              <a:t>深度学习模型的构建与训练</a:t>
            </a:r>
            <a:r>
              <a:rPr lang="en-US" altLang="zh-CN" b="1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——</a:t>
            </a:r>
            <a:r>
              <a:rPr lang="en-US" altLang="zh-CN" b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PyCharm + PyTorch</a:t>
            </a:r>
            <a:b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</a:rPr>
            </a:b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构建并训练用于植物病害检测的深度学习模型。模型选择包括多种经典卷积神经网络</a:t>
            </a: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CNN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架构，如</a:t>
            </a: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ResNet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、</a:t>
            </a: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MobileNet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和</a:t>
            </a: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DenseNet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等，以全面评估不同模型在植物病害检测任务中的表现。</a:t>
            </a:r>
            <a:endParaRPr lang="en-US" altLang="zh-CN" sz="1600">
              <a:solidFill>
                <a:prstClr val="black"/>
              </a:solidFill>
              <a:latin typeface="黑体" panose="02010609060101010101" pitchFamily="49" charset="-122"/>
              <a:ea typeface="思源黑体" panose="020B050000000000000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zh-CN" sz="1600">
              <a:solidFill>
                <a:prstClr val="black"/>
              </a:solidFill>
              <a:latin typeface="黑体" panose="02010609060101010101" pitchFamily="49" charset="-122"/>
              <a:ea typeface="思源黑体" panose="020B050000000000000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移动端部署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——</a:t>
            </a:r>
            <a:r>
              <a:rPr lang="en-US" altLang="zh-CN" b="1">
                <a:solidFill>
                  <a:prstClr val="black"/>
                </a:solidFill>
                <a:latin typeface="黑体" panose="02010609060101010101" pitchFamily="49" charset="-122"/>
              </a:rPr>
              <a:t>ONNX</a:t>
            </a:r>
            <a:b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将训练好的模型导出为轻量化的</a:t>
            </a: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ONNX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模型，以便部署至微信小程序，实现现场实时病害检测。使其能够在资源受限的移动端环境下高效运行。</a:t>
            </a:r>
            <a:endParaRPr lang="en-US" sz="1600">
              <a:solidFill>
                <a:prstClr val="black"/>
              </a:solidFill>
              <a:latin typeface="黑体" panose="02010609060101010101" pitchFamily="49" charset="-122"/>
              <a:ea typeface="思源黑体" panose="020B0500000000000000"/>
            </a:endParaRPr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54142B9B-52FF-0E97-61D9-65E80951328B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FEC4AA34-460D-B74E-6C68-3C1AB3A9B9F6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063CEBFD-F299-94EB-9789-1CCEA40070EB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2EFF0EB5-BFB2-FBE8-35CF-BA78D6BC866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7361513C-4C21-80C1-A43A-F3CA6DC26ED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8E47D689-85C6-62A0-8D74-D3AA5896312F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3">
            <a:extLst>
              <a:ext uri="{FF2B5EF4-FFF2-40B4-BE49-F238E27FC236}">
                <a16:creationId xmlns:a16="http://schemas.microsoft.com/office/drawing/2014/main" id="{BC8BFA5A-1FB0-76F9-ABE0-225B01E50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99" y="1014804"/>
            <a:ext cx="21579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一</a:t>
            </a:r>
            <a:r>
              <a:rPr lang="en-US" altLang="zh-CN" sz="2800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. </a:t>
            </a:r>
            <a:r>
              <a:rPr lang="zh-CN" altLang="en-US" sz="2800" b="1">
                <a:solidFill>
                  <a:srgbClr val="474545"/>
                </a:solidFill>
                <a:latin typeface="Calibri"/>
                <a:ea typeface="思源黑体" panose="020B0500000000000000"/>
              </a:rPr>
              <a:t>研究内容</a:t>
            </a:r>
            <a:endParaRPr lang="en-US" altLang="zh-CN" sz="2800" b="1">
              <a:solidFill>
                <a:srgbClr val="474545"/>
              </a:solidFill>
              <a:latin typeface="Calibri"/>
              <a:ea typeface="思源黑体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56148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2CAD3-D8A3-B7EF-69EA-F4008A19C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">
            <a:extLst>
              <a:ext uri="{FF2B5EF4-FFF2-40B4-BE49-F238E27FC236}">
                <a16:creationId xmlns:a16="http://schemas.microsoft.com/office/drawing/2014/main" id="{8249E964-7A7A-E212-C344-5A663006ACB4}"/>
              </a:ext>
            </a:extLst>
          </p:cNvPr>
          <p:cNvSpPr txBox="1"/>
          <p:nvPr/>
        </p:nvSpPr>
        <p:spPr>
          <a:xfrm>
            <a:off x="11062075" y="6132360"/>
            <a:ext cx="69682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DFZongYiW5-B5" panose="040B0509000000000000" pitchFamily="81" charset="-120"/>
                <a:ea typeface="DFZongYiW5-B5" panose="040B0509000000000000" pitchFamily="81" charset="-120"/>
                <a:cs typeface="+mn-cs"/>
              </a:rPr>
              <a:t>03</a:t>
            </a: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字由点字倔强黑" panose="00020600040101010101" charset="-122"/>
                <a:ea typeface="+mn-ea"/>
                <a:cs typeface="+mn-cs"/>
              </a:rPr>
              <a:t>.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E9AEC8B1-E914-A3AB-6ED5-4663BB5FFFC1}"/>
              </a:ext>
            </a:extLst>
          </p:cNvPr>
          <p:cNvSpPr/>
          <p:nvPr/>
        </p:nvSpPr>
        <p:spPr>
          <a:xfrm flipV="1">
            <a:off x="4013200" y="547818"/>
            <a:ext cx="77457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B41947DE-24FA-5953-B628-502711FE9E86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D52900A9-8933-4176-CF7A-0806A2B0C26F}"/>
              </a:ext>
            </a:extLst>
          </p:cNvPr>
          <p:cNvSpPr txBox="1"/>
          <p:nvPr/>
        </p:nvSpPr>
        <p:spPr>
          <a:xfrm>
            <a:off x="433099" y="259301"/>
            <a:ext cx="3580101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研究内容与技术路线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8DD7C9AD-5253-380F-87E6-6741BC0DDCD5}"/>
              </a:ext>
            </a:extLst>
          </p:cNvPr>
          <p:cNvSpPr txBox="1"/>
          <p:nvPr/>
        </p:nvSpPr>
        <p:spPr>
          <a:xfrm>
            <a:off x="433098" y="1763920"/>
            <a:ext cx="11085801" cy="363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本项目主要技术路线包括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数据收集与标注</a:t>
            </a:r>
            <a:r>
              <a: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、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数据增强与预处理</a:t>
            </a:r>
            <a:r>
              <a: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、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模型选择与训练</a:t>
            </a:r>
            <a:r>
              <a: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、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模型优化</a:t>
            </a:r>
            <a:r>
              <a: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与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轻量化部署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847ACB34-655F-A9AB-3674-B6F4683ECDC0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670C1796-4F44-0E2A-F6DE-130C98F5DFBF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4747600F-C11F-2805-9D89-B42EB365AC18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290CE275-8BC8-27C1-A0EE-FE643D4074F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4EDD8A0B-4DC0-8012-0930-A8AE25F47DCA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43482E7C-FA4F-2B77-D811-7C464489B864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3">
            <a:extLst>
              <a:ext uri="{FF2B5EF4-FFF2-40B4-BE49-F238E27FC236}">
                <a16:creationId xmlns:a16="http://schemas.microsoft.com/office/drawing/2014/main" id="{5CE7A4C4-8313-FBD4-E297-38E4ACB8B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99" y="1014804"/>
            <a:ext cx="21579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二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.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技术路线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思源黑体" panose="020B0500000000000000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88987-CFAD-1924-3E02-653C90088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9" y="2479033"/>
            <a:ext cx="10999306" cy="25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8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7F8DD-6716-A79D-5BCA-98E9D47AE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">
            <a:extLst>
              <a:ext uri="{FF2B5EF4-FFF2-40B4-BE49-F238E27FC236}">
                <a16:creationId xmlns:a16="http://schemas.microsoft.com/office/drawing/2014/main" id="{A306A0AA-28AD-6E07-2046-98C72CED247F}"/>
              </a:ext>
            </a:extLst>
          </p:cNvPr>
          <p:cNvSpPr txBox="1"/>
          <p:nvPr/>
        </p:nvSpPr>
        <p:spPr>
          <a:xfrm>
            <a:off x="11062075" y="6132360"/>
            <a:ext cx="69682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DFZongYiW5-B5" panose="040B0509000000000000" pitchFamily="81" charset="-120"/>
                <a:ea typeface="DFZongYiW5-B5" panose="040B0509000000000000" pitchFamily="81" charset="-120"/>
                <a:cs typeface="+mn-cs"/>
              </a:rPr>
              <a:t>04</a:t>
            </a: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字由点字倔强黑" panose="00020600040101010101" charset="-122"/>
                <a:ea typeface="+mn-ea"/>
                <a:cs typeface="+mn-cs"/>
              </a:rPr>
              <a:t>.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3E877348-5167-89A4-34D7-7144C022BC1F}"/>
              </a:ext>
            </a:extLst>
          </p:cNvPr>
          <p:cNvSpPr/>
          <p:nvPr/>
        </p:nvSpPr>
        <p:spPr>
          <a:xfrm flipV="1">
            <a:off x="2190750" y="547818"/>
            <a:ext cx="956815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49D9B2BB-B315-7763-8ADB-BEED566CE328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D98FF2A1-E6E4-56C4-3ACC-640FE54BEEC5}"/>
              </a:ext>
            </a:extLst>
          </p:cNvPr>
          <p:cNvSpPr txBox="1"/>
          <p:nvPr/>
        </p:nvSpPr>
        <p:spPr>
          <a:xfrm>
            <a:off x="433099" y="259301"/>
            <a:ext cx="3580101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研究方法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EE860D07-B53F-D494-4CC6-4DFD285F42CC}"/>
              </a:ext>
            </a:extLst>
          </p:cNvPr>
          <p:cNvSpPr txBox="1"/>
          <p:nvPr/>
        </p:nvSpPr>
        <p:spPr>
          <a:xfrm>
            <a:off x="433099" y="1650010"/>
            <a:ext cx="5370801" cy="3947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数据收集与标注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数据收集将分为三个主要方向：一是整合已有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公开数据集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，如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Plant Village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和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Kaggle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等；二是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网络爬取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，借助爬虫技术从农业网站和科研论文中获取病害图像。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br>
              <a:rPr kumimoji="0" lang="en-US" altLang="zh-C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本研究将使用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LabelImg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开源工具对收集到的图像进行逐一标注，标注内容包括病害类别、病变区域和病害程度等。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kumimoji="0" lang="en-US" altLang="zh-C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	</a:t>
            </a:r>
            <a:b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</a:b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	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最终的数据集将涵盖五种以上主要农作物病害，每种病害数据量不少于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100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条，总体数据集规模将超过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1000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条图像。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思源黑体" panose="020B0500000000000000"/>
              <a:cs typeface="+mn-cs"/>
            </a:endParaRPr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DDE3071E-6C76-E8D2-4DED-B50F4C03BD71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DB3B198-71CE-C643-FCD9-21A5A4FA5B71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6E4C1206-E975-63D1-D44A-35ADD6B29267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E7DFCDB7-6781-9061-CC73-8CA7025531F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30F30B93-5C50-220D-E3D0-AC2D6D40B928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39641FB8-A5D6-0311-4C58-251151996D9E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3">
            <a:extLst>
              <a:ext uri="{FF2B5EF4-FFF2-40B4-BE49-F238E27FC236}">
                <a16:creationId xmlns:a16="http://schemas.microsoft.com/office/drawing/2014/main" id="{59E2C1FD-5A82-F505-98F9-38FB95DBD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99" y="1014804"/>
            <a:ext cx="5370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.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植物病害数据集的收集与标注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思源黑体" panose="020B0500000000000000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468F4F-FF2B-C9BB-6A53-ECCF2EB2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3696"/>
            <a:ext cx="3755213" cy="32042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4A2B5F-668C-0474-C84E-F62048FC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512" y="3270909"/>
            <a:ext cx="3869976" cy="27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0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9434">
                <a:alpha val="18500"/>
              </a:srgbClr>
            </a:gs>
            <a:gs pos="50000">
              <a:srgbClr val="259434">
                <a:alpha val="0"/>
              </a:srgbClr>
            </a:gs>
            <a:gs pos="100000">
              <a:srgbClr val="4B73FE">
                <a:alpha val="215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5FDEF-E608-AEBA-F70C-5D714ABAC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">
            <a:extLst>
              <a:ext uri="{FF2B5EF4-FFF2-40B4-BE49-F238E27FC236}">
                <a16:creationId xmlns:a16="http://schemas.microsoft.com/office/drawing/2014/main" id="{37D549E1-E936-55AF-58A9-7A3F6244B9F0}"/>
              </a:ext>
            </a:extLst>
          </p:cNvPr>
          <p:cNvSpPr txBox="1"/>
          <p:nvPr/>
        </p:nvSpPr>
        <p:spPr>
          <a:xfrm>
            <a:off x="11062075" y="6132360"/>
            <a:ext cx="696827" cy="3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DFZongYiW5-B5" panose="040B0509000000000000" pitchFamily="81" charset="-120"/>
                <a:ea typeface="DFZongYiW5-B5" panose="040B0509000000000000" pitchFamily="81" charset="-120"/>
                <a:cs typeface="+mn-cs"/>
              </a:rPr>
              <a:t>04</a:t>
            </a:r>
            <a:r>
              <a:rPr kumimoji="0" lang="en-US" sz="2390" b="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字由点字倔强黑" panose="00020600040101010101" charset="-122"/>
                <a:ea typeface="+mn-ea"/>
                <a:cs typeface="+mn-cs"/>
              </a:rPr>
              <a:t>.</a:t>
            </a:r>
          </a:p>
        </p:txBody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7051615E-260E-B45F-5576-433EBC6528ED}"/>
              </a:ext>
            </a:extLst>
          </p:cNvPr>
          <p:cNvSpPr/>
          <p:nvPr/>
        </p:nvSpPr>
        <p:spPr>
          <a:xfrm flipV="1">
            <a:off x="2190750" y="547818"/>
            <a:ext cx="956815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36585635-4F27-6E62-2A2B-57F537FD0201}"/>
              </a:ext>
            </a:extLst>
          </p:cNvPr>
          <p:cNvSpPr/>
          <p:nvPr/>
        </p:nvSpPr>
        <p:spPr>
          <a:xfrm flipV="1">
            <a:off x="433099" y="6362355"/>
            <a:ext cx="10715281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1CF9B58B-CE6C-9C44-5201-DDB4835214FF}"/>
              </a:ext>
            </a:extLst>
          </p:cNvPr>
          <p:cNvSpPr txBox="1"/>
          <p:nvPr/>
        </p:nvSpPr>
        <p:spPr>
          <a:xfrm>
            <a:off x="433099" y="259301"/>
            <a:ext cx="3580101" cy="504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33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研究方法</a:t>
            </a:r>
            <a:endParaRPr kumimoji="0" lang="en-US" sz="3033" b="0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字由点字倔强黑" panose="00020600040101010101" charset="-122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5184014E-8494-1487-6639-8A931767F156}"/>
              </a:ext>
            </a:extLst>
          </p:cNvPr>
          <p:cNvSpPr txBox="1"/>
          <p:nvPr/>
        </p:nvSpPr>
        <p:spPr>
          <a:xfrm>
            <a:off x="433100" y="1596921"/>
            <a:ext cx="6875750" cy="4897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00" b="1" i="0" u="none" strike="noStrike" kern="1200" cap="none" spc="0" normalizeH="0" baseline="0" noProof="0">
                <a:ln>
                  <a:noFill/>
                </a:ln>
                <a:solidFill>
                  <a:srgbClr val="EAF5EC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 </a:t>
            </a: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  <a:t>数据预处理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思源黑体" panose="020B0500000000000000"/>
                <a:cs typeface="+mn-cs"/>
              </a:rPr>
            </a:br>
            <a:r>
              <a:rPr lang="en-US" altLang="zh-CN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	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首先，使用</a:t>
            </a:r>
            <a:r>
              <a:rPr lang="zh-CN" altLang="en-US" sz="1600" b="1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图像增强技术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。通过随机旋转、翻转、亮度调整、裁剪和缩放等方法，生成多种角度和光照条件下的病害图像，增强模型的稳定性。此外，将添加噪声和颜色扰动，使模型对不同光线和环境条件下的病害表现更加敏感，避免模型对特定特征的过拟合。</a:t>
            </a:r>
            <a:b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</a:b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	</a:t>
            </a:r>
            <a:r>
              <a:rPr lang="zh-CN" altLang="en-US" sz="1600" b="1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尺寸归一化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，为确保输入模型的图像一致性，将所有图像调整至统一尺寸。同时，数据清洗将在整个过程中穿插进行，剔除模糊、重复以及明显不符合标准的图像，确保数据集的高质量。</a:t>
            </a:r>
            <a:b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</a:b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	</a:t>
            </a:r>
            <a:r>
              <a:rPr lang="zh-CN" altLang="en-US" sz="1600" b="1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类别平衡问题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将在预处理中重点解决，针对某些稀缺类别病害图像，通过生成对抗网络（</a:t>
            </a:r>
            <a:r>
              <a:rPr lang="en-US" altLang="zh-CN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GAN</a:t>
            </a:r>
            <a:r>
              <a:rPr lang="zh-CN" altLang="en-US" sz="1600">
                <a:solidFill>
                  <a:prstClr val="black"/>
                </a:solidFill>
                <a:latin typeface="黑体" panose="02010609060101010101" pitchFamily="49" charset="-122"/>
                <a:ea typeface="思源黑体" panose="020B0500000000000000"/>
              </a:rPr>
              <a:t>）扩展数据集，弥补少样本类别的不足，提升模型对小样本病害的识别能力。同时，对多样本类别进行下采样，防止模型训练过程中偏向于数据量较多的类别。</a:t>
            </a:r>
          </a:p>
          <a:p>
            <a:pPr marL="342900" marR="0" lvl="0" indent="-342900" algn="l" defTabSz="720000" rtl="0" eaLnBrk="1" fontAlgn="auto" latinLnBrk="0" hangingPunct="1">
              <a:lnSpc>
                <a:spcPct val="150000"/>
              </a:lnSpc>
              <a:buClrTx/>
              <a:buSzTx/>
              <a:buFont typeface="+mj-lt"/>
              <a:buAutoNum type="arabicPeriod"/>
              <a:tabLst/>
              <a:defRPr/>
            </a:pPr>
            <a:endParaRPr lang="en-US" altLang="zh-CN">
              <a:solidFill>
                <a:prstClr val="black"/>
              </a:solidFill>
              <a:latin typeface="黑体" panose="02010609060101010101" pitchFamily="49" charset="-122"/>
              <a:ea typeface="思源黑体" panose="020B0500000000000000"/>
            </a:endParaRPr>
          </a:p>
        </p:txBody>
      </p:sp>
      <p:grpSp>
        <p:nvGrpSpPr>
          <p:cNvPr id="40" name="Group 15">
            <a:extLst>
              <a:ext uri="{FF2B5EF4-FFF2-40B4-BE49-F238E27FC236}">
                <a16:creationId xmlns:a16="http://schemas.microsoft.com/office/drawing/2014/main" id="{70992F8D-5379-47AD-19FB-2FCE38BE9CF7}"/>
              </a:ext>
            </a:extLst>
          </p:cNvPr>
          <p:cNvGrpSpPr/>
          <p:nvPr/>
        </p:nvGrpSpPr>
        <p:grpSpPr>
          <a:xfrm>
            <a:off x="9625410" y="1"/>
            <a:ext cx="2976241" cy="725947"/>
            <a:chOff x="0" y="0"/>
            <a:chExt cx="5952482" cy="1451895"/>
          </a:xfrm>
        </p:grpSpPr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0E7420E4-F921-0358-493B-8408741BAA16}"/>
                </a:ext>
              </a:extLst>
            </p:cNvPr>
            <p:cNvSpPr/>
            <p:nvPr/>
          </p:nvSpPr>
          <p:spPr>
            <a:xfrm>
              <a:off x="843564" y="148958"/>
              <a:ext cx="5108918" cy="1153980"/>
            </a:xfrm>
            <a:custGeom>
              <a:avLst/>
              <a:gdLst/>
              <a:ahLst/>
              <a:cxnLst/>
              <a:rect l="l" t="t" r="r" b="b"/>
              <a:pathLst>
                <a:path w="5108918" h="1153980">
                  <a:moveTo>
                    <a:pt x="0" y="0"/>
                  </a:moveTo>
                  <a:lnTo>
                    <a:pt x="5108918" y="0"/>
                  </a:lnTo>
                  <a:lnTo>
                    <a:pt x="5108918" y="1153979"/>
                  </a:lnTo>
                  <a:lnTo>
                    <a:pt x="0" y="1153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26360" b="-299713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3C6017CE-3BBA-D242-DAFF-609DE67C0F15}"/>
                </a:ext>
              </a:extLst>
            </p:cNvPr>
            <p:cNvGrpSpPr/>
            <p:nvPr/>
          </p:nvGrpSpPr>
          <p:grpSpPr>
            <a:xfrm>
              <a:off x="600605" y="148958"/>
              <a:ext cx="956745" cy="956745"/>
              <a:chOff x="0" y="0"/>
              <a:chExt cx="812800" cy="812800"/>
            </a:xfrm>
          </p:grpSpPr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43947055-6EBF-043C-7F18-709D1F83FF4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07BBC125-A163-6644-D072-965F84B470B7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2C5C9EA-F92D-A841-F83D-CFEF21411C5F}"/>
                </a:ext>
              </a:extLst>
            </p:cNvPr>
            <p:cNvSpPr/>
            <p:nvPr/>
          </p:nvSpPr>
          <p:spPr>
            <a:xfrm>
              <a:off x="0" y="0"/>
              <a:ext cx="2157954" cy="1451895"/>
            </a:xfrm>
            <a:custGeom>
              <a:avLst/>
              <a:gdLst/>
              <a:ahLst/>
              <a:cxnLst/>
              <a:rect l="l" t="t" r="r" b="b"/>
              <a:pathLst>
                <a:path w="2157954" h="1451895">
                  <a:moveTo>
                    <a:pt x="0" y="0"/>
                  </a:moveTo>
                  <a:lnTo>
                    <a:pt x="2157954" y="0"/>
                  </a:lnTo>
                  <a:lnTo>
                    <a:pt x="2157954" y="1451895"/>
                  </a:lnTo>
                  <a:lnTo>
                    <a:pt x="0" y="1451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18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3">
            <a:extLst>
              <a:ext uri="{FF2B5EF4-FFF2-40B4-BE49-F238E27FC236}">
                <a16:creationId xmlns:a16="http://schemas.microsoft.com/office/drawing/2014/main" id="{B9D9B32F-6B17-B1B9-59BE-50BF3D4F0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99" y="1014804"/>
            <a:ext cx="53708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.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474545"/>
                </a:solidFill>
                <a:effectLst/>
                <a:uLnTx/>
                <a:uFillTx/>
                <a:latin typeface="Calibri"/>
                <a:ea typeface="思源黑体" panose="020B0500000000000000"/>
                <a:cs typeface="+mn-cs"/>
              </a:rPr>
              <a:t>植物病害数据集的收集与标注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474545"/>
              </a:solidFill>
              <a:effectLst/>
              <a:uLnTx/>
              <a:uFillTx/>
              <a:latin typeface="Calibri"/>
              <a:ea typeface="思源黑体" panose="020B0500000000000000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8E7693-2D3B-0970-5E77-C84288311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07" y="765761"/>
            <a:ext cx="4160857" cy="52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3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2390</Words>
  <Application>Microsoft Office PowerPoint</Application>
  <PresentationFormat>宽屏</PresentationFormat>
  <Paragraphs>173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DFZongYiW5-B5</vt:lpstr>
      <vt:lpstr>等线</vt:lpstr>
      <vt:lpstr>等线 Light</vt:lpstr>
      <vt:lpstr>黑体</vt:lpstr>
      <vt:lpstr>华文新魏</vt:lpstr>
      <vt:lpstr>思源黑体</vt:lpstr>
      <vt:lpstr>思源黑体 Bold</vt:lpstr>
      <vt:lpstr>字由点字倔强黑</vt:lpstr>
      <vt:lpstr>Arial</vt:lpstr>
      <vt:lpstr>Calibri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 Chen</dc:creator>
  <cp:lastModifiedBy>X Chen</cp:lastModifiedBy>
  <cp:revision>88</cp:revision>
  <dcterms:created xsi:type="dcterms:W3CDTF">2025-01-04T05:34:21Z</dcterms:created>
  <dcterms:modified xsi:type="dcterms:W3CDTF">2025-01-06T05:41:36Z</dcterms:modified>
</cp:coreProperties>
</file>